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F88F8-7CAD-58AE-B0ED-89C3D4A4A5C8}" v="100" dt="2021-05-02T17:23:29.788"/>
    <p1510:client id="{68D6C39F-B085-B000-E9F2-92B664932209}" v="178" dt="2021-05-02T03:59:12.334"/>
    <p1510:client id="{438A3D97-5237-4EB4-82B5-E5068942E6CE}" v="8583" dt="2021-04-28T22:35:08.993"/>
    <p1510:client id="{42D312B7-C3AF-D609-5993-36E2F78E5523}" v="22" dt="2021-04-29T19:27:2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D3778-D678-4FAE-B71D-A019FFEE1C9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6F2F09-EDF7-47E4-BEAD-AAE1A5D725F4}">
      <dgm:prSet/>
      <dgm:spPr/>
      <dgm:t>
        <a:bodyPr/>
        <a:lstStyle/>
        <a:p>
          <a:r>
            <a:rPr lang="en-US"/>
            <a:t>Contacting a Portfolio Director</a:t>
          </a:r>
        </a:p>
      </dgm:t>
    </dgm:pt>
    <dgm:pt modelId="{B800EBF2-6813-42F2-BEFC-B174A675D196}" type="parTrans" cxnId="{9AA471FC-AF4B-47CC-A7EA-E3EED126E8E9}">
      <dgm:prSet/>
      <dgm:spPr/>
      <dgm:t>
        <a:bodyPr/>
        <a:lstStyle/>
        <a:p>
          <a:endParaRPr lang="en-US"/>
        </a:p>
      </dgm:t>
    </dgm:pt>
    <dgm:pt modelId="{A05FD9F7-E3F2-4081-A8A6-26F5D15F857B}" type="sibTrans" cxnId="{9AA471FC-AF4B-47CC-A7EA-E3EED126E8E9}">
      <dgm:prSet/>
      <dgm:spPr/>
      <dgm:t>
        <a:bodyPr/>
        <a:lstStyle/>
        <a:p>
          <a:endParaRPr lang="en-US"/>
        </a:p>
      </dgm:t>
    </dgm:pt>
    <dgm:pt modelId="{7D7755B0-B1E5-423F-8A05-96E409548324}">
      <dgm:prSet/>
      <dgm:spPr/>
      <dgm:t>
        <a:bodyPr/>
        <a:lstStyle/>
        <a:p>
          <a:r>
            <a:rPr lang="en-US"/>
            <a:t>Selecting Papers</a:t>
          </a:r>
        </a:p>
      </dgm:t>
    </dgm:pt>
    <dgm:pt modelId="{EAA3E4B2-BC90-4AEA-BE45-ADD44804A78B}" type="parTrans" cxnId="{1EAC1A11-B55E-45BC-B47A-ABB8124D0F02}">
      <dgm:prSet/>
      <dgm:spPr/>
      <dgm:t>
        <a:bodyPr/>
        <a:lstStyle/>
        <a:p>
          <a:endParaRPr lang="en-US"/>
        </a:p>
      </dgm:t>
    </dgm:pt>
    <dgm:pt modelId="{26D4C895-EC16-4402-9831-05A105D4EFDD}" type="sibTrans" cxnId="{1EAC1A11-B55E-45BC-B47A-ABB8124D0F02}">
      <dgm:prSet/>
      <dgm:spPr/>
      <dgm:t>
        <a:bodyPr/>
        <a:lstStyle/>
        <a:p>
          <a:endParaRPr lang="en-US"/>
        </a:p>
      </dgm:t>
    </dgm:pt>
    <dgm:pt modelId="{65578B79-2DC6-44E3-AEE7-3EF59A9D31F5}">
      <dgm:prSet/>
      <dgm:spPr/>
      <dgm:t>
        <a:bodyPr/>
        <a:lstStyle/>
        <a:p>
          <a:r>
            <a:rPr lang="en-US"/>
            <a:t>Contacting Professors</a:t>
          </a:r>
        </a:p>
      </dgm:t>
    </dgm:pt>
    <dgm:pt modelId="{0AA5408D-37B6-48D6-A5EE-6A0F2C1AE6F5}" type="parTrans" cxnId="{D0B63989-F611-45FD-9A1D-10E33F7ED09F}">
      <dgm:prSet/>
      <dgm:spPr/>
      <dgm:t>
        <a:bodyPr/>
        <a:lstStyle/>
        <a:p>
          <a:endParaRPr lang="en-US"/>
        </a:p>
      </dgm:t>
    </dgm:pt>
    <dgm:pt modelId="{892C0E82-240D-4859-B23F-F884628E6944}" type="sibTrans" cxnId="{D0B63989-F611-45FD-9A1D-10E33F7ED09F}">
      <dgm:prSet/>
      <dgm:spPr/>
      <dgm:t>
        <a:bodyPr/>
        <a:lstStyle/>
        <a:p>
          <a:endParaRPr lang="en-US"/>
        </a:p>
      </dgm:t>
    </dgm:pt>
    <dgm:pt modelId="{4A7DBBEC-B59D-492F-A910-A34CBA70E598}">
      <dgm:prSet/>
      <dgm:spPr/>
      <dgm:t>
        <a:bodyPr/>
        <a:lstStyle/>
        <a:p>
          <a:r>
            <a:rPr lang="en-US"/>
            <a:t>Setting Goals</a:t>
          </a:r>
        </a:p>
      </dgm:t>
    </dgm:pt>
    <dgm:pt modelId="{49C58779-496E-49C1-96D2-AE52BFF66561}" type="parTrans" cxnId="{8D8708E0-CC18-4D15-84CF-03C44C580F81}">
      <dgm:prSet/>
      <dgm:spPr/>
      <dgm:t>
        <a:bodyPr/>
        <a:lstStyle/>
        <a:p>
          <a:endParaRPr lang="en-US"/>
        </a:p>
      </dgm:t>
    </dgm:pt>
    <dgm:pt modelId="{21737A7C-8C56-497C-BD25-74C4BB7A36A4}" type="sibTrans" cxnId="{8D8708E0-CC18-4D15-84CF-03C44C580F81}">
      <dgm:prSet/>
      <dgm:spPr/>
      <dgm:t>
        <a:bodyPr/>
        <a:lstStyle/>
        <a:p>
          <a:endParaRPr lang="en-US"/>
        </a:p>
      </dgm:t>
    </dgm:pt>
    <dgm:pt modelId="{DA93F1CF-17A1-44B8-9042-531BE7F25E24}" type="pres">
      <dgm:prSet presAssocID="{5CBD3778-D678-4FAE-B71D-A019FFEE1C90}" presName="Name0" presStyleCnt="0">
        <dgm:presLayoutVars>
          <dgm:dir/>
          <dgm:resizeHandles val="exact"/>
        </dgm:presLayoutVars>
      </dgm:prSet>
      <dgm:spPr/>
    </dgm:pt>
    <dgm:pt modelId="{2EFA9781-93B6-4743-B2DD-E25C2B968BAC}" type="pres">
      <dgm:prSet presAssocID="{376F2F09-EDF7-47E4-BEAD-AAE1A5D725F4}" presName="node" presStyleLbl="node1" presStyleIdx="0" presStyleCnt="4">
        <dgm:presLayoutVars>
          <dgm:bulletEnabled val="1"/>
        </dgm:presLayoutVars>
      </dgm:prSet>
      <dgm:spPr/>
    </dgm:pt>
    <dgm:pt modelId="{B47D2C30-FA5E-4136-ABFE-E8FB6F5A4E44}" type="pres">
      <dgm:prSet presAssocID="{A05FD9F7-E3F2-4081-A8A6-26F5D15F857B}" presName="sibTrans" presStyleLbl="sibTrans1D1" presStyleIdx="0" presStyleCnt="3"/>
      <dgm:spPr/>
    </dgm:pt>
    <dgm:pt modelId="{C92B73B4-D757-4F35-BBCC-12B49F435E5D}" type="pres">
      <dgm:prSet presAssocID="{A05FD9F7-E3F2-4081-A8A6-26F5D15F857B}" presName="connectorText" presStyleLbl="sibTrans1D1" presStyleIdx="0" presStyleCnt="3"/>
      <dgm:spPr/>
    </dgm:pt>
    <dgm:pt modelId="{C8A8884D-E7A9-4783-9E76-0A01CD04DDAE}" type="pres">
      <dgm:prSet presAssocID="{7D7755B0-B1E5-423F-8A05-96E409548324}" presName="node" presStyleLbl="node1" presStyleIdx="1" presStyleCnt="4">
        <dgm:presLayoutVars>
          <dgm:bulletEnabled val="1"/>
        </dgm:presLayoutVars>
      </dgm:prSet>
      <dgm:spPr/>
    </dgm:pt>
    <dgm:pt modelId="{4F692A09-5E48-4490-ABDF-99F336A2EE5A}" type="pres">
      <dgm:prSet presAssocID="{26D4C895-EC16-4402-9831-05A105D4EFDD}" presName="sibTrans" presStyleLbl="sibTrans1D1" presStyleIdx="1" presStyleCnt="3"/>
      <dgm:spPr/>
    </dgm:pt>
    <dgm:pt modelId="{3A7149CD-275B-4654-A7F2-20A95AA42AFD}" type="pres">
      <dgm:prSet presAssocID="{26D4C895-EC16-4402-9831-05A105D4EFDD}" presName="connectorText" presStyleLbl="sibTrans1D1" presStyleIdx="1" presStyleCnt="3"/>
      <dgm:spPr/>
    </dgm:pt>
    <dgm:pt modelId="{7471EDDE-A986-44BC-BC24-A5D982CC701C}" type="pres">
      <dgm:prSet presAssocID="{65578B79-2DC6-44E3-AEE7-3EF59A9D31F5}" presName="node" presStyleLbl="node1" presStyleIdx="2" presStyleCnt="4">
        <dgm:presLayoutVars>
          <dgm:bulletEnabled val="1"/>
        </dgm:presLayoutVars>
      </dgm:prSet>
      <dgm:spPr/>
    </dgm:pt>
    <dgm:pt modelId="{EE15A6C1-F7E6-4EF2-8F7C-FBE6AFE7BF76}" type="pres">
      <dgm:prSet presAssocID="{892C0E82-240D-4859-B23F-F884628E6944}" presName="sibTrans" presStyleLbl="sibTrans1D1" presStyleIdx="2" presStyleCnt="3"/>
      <dgm:spPr/>
    </dgm:pt>
    <dgm:pt modelId="{ACE6C66C-2B59-4AB5-99E0-98F4B7D46B4B}" type="pres">
      <dgm:prSet presAssocID="{892C0E82-240D-4859-B23F-F884628E6944}" presName="connectorText" presStyleLbl="sibTrans1D1" presStyleIdx="2" presStyleCnt="3"/>
      <dgm:spPr/>
    </dgm:pt>
    <dgm:pt modelId="{D9FD1153-CA03-43A3-91B5-515EE99B3184}" type="pres">
      <dgm:prSet presAssocID="{4A7DBBEC-B59D-492F-A910-A34CBA70E598}" presName="node" presStyleLbl="node1" presStyleIdx="3" presStyleCnt="4">
        <dgm:presLayoutVars>
          <dgm:bulletEnabled val="1"/>
        </dgm:presLayoutVars>
      </dgm:prSet>
      <dgm:spPr/>
    </dgm:pt>
  </dgm:ptLst>
  <dgm:cxnLst>
    <dgm:cxn modelId="{1EAC1A11-B55E-45BC-B47A-ABB8124D0F02}" srcId="{5CBD3778-D678-4FAE-B71D-A019FFEE1C90}" destId="{7D7755B0-B1E5-423F-8A05-96E409548324}" srcOrd="1" destOrd="0" parTransId="{EAA3E4B2-BC90-4AEA-BE45-ADD44804A78B}" sibTransId="{26D4C895-EC16-4402-9831-05A105D4EFDD}"/>
    <dgm:cxn modelId="{1DE4CE16-82ED-4F66-BE68-318438593555}" type="presOf" srcId="{892C0E82-240D-4859-B23F-F884628E6944}" destId="{EE15A6C1-F7E6-4EF2-8F7C-FBE6AFE7BF76}" srcOrd="0" destOrd="0" presId="urn:microsoft.com/office/officeart/2016/7/layout/RepeatingBendingProcessNew"/>
    <dgm:cxn modelId="{7864AF4C-1853-4392-8B2B-0E856F9D4B85}" type="presOf" srcId="{376F2F09-EDF7-47E4-BEAD-AAE1A5D725F4}" destId="{2EFA9781-93B6-4743-B2DD-E25C2B968BAC}" srcOrd="0" destOrd="0" presId="urn:microsoft.com/office/officeart/2016/7/layout/RepeatingBendingProcessNew"/>
    <dgm:cxn modelId="{CD95F658-863D-4F3F-811A-DA29F6C5FD86}" type="presOf" srcId="{4A7DBBEC-B59D-492F-A910-A34CBA70E598}" destId="{D9FD1153-CA03-43A3-91B5-515EE99B3184}" srcOrd="0" destOrd="0" presId="urn:microsoft.com/office/officeart/2016/7/layout/RepeatingBendingProcessNew"/>
    <dgm:cxn modelId="{4356C16F-D43A-408A-AE11-9695E2C20A4B}" type="presOf" srcId="{5CBD3778-D678-4FAE-B71D-A019FFEE1C90}" destId="{DA93F1CF-17A1-44B8-9042-531BE7F25E24}" srcOrd="0" destOrd="0" presId="urn:microsoft.com/office/officeart/2016/7/layout/RepeatingBendingProcessNew"/>
    <dgm:cxn modelId="{D0B63989-F611-45FD-9A1D-10E33F7ED09F}" srcId="{5CBD3778-D678-4FAE-B71D-A019FFEE1C90}" destId="{65578B79-2DC6-44E3-AEE7-3EF59A9D31F5}" srcOrd="2" destOrd="0" parTransId="{0AA5408D-37B6-48D6-A5EE-6A0F2C1AE6F5}" sibTransId="{892C0E82-240D-4859-B23F-F884628E6944}"/>
    <dgm:cxn modelId="{3D92078B-5128-4FED-9FBA-6B8608C7DD33}" type="presOf" srcId="{A05FD9F7-E3F2-4081-A8A6-26F5D15F857B}" destId="{C92B73B4-D757-4F35-BBCC-12B49F435E5D}" srcOrd="1" destOrd="0" presId="urn:microsoft.com/office/officeart/2016/7/layout/RepeatingBendingProcessNew"/>
    <dgm:cxn modelId="{72B4A3A0-B174-4215-B357-1A1FB7863DED}" type="presOf" srcId="{7D7755B0-B1E5-423F-8A05-96E409548324}" destId="{C8A8884D-E7A9-4783-9E76-0A01CD04DDAE}" srcOrd="0" destOrd="0" presId="urn:microsoft.com/office/officeart/2016/7/layout/RepeatingBendingProcessNew"/>
    <dgm:cxn modelId="{FC30D9A1-1BEB-443B-BED0-B53FAA5A3D81}" type="presOf" srcId="{26D4C895-EC16-4402-9831-05A105D4EFDD}" destId="{3A7149CD-275B-4654-A7F2-20A95AA42AFD}" srcOrd="1" destOrd="0" presId="urn:microsoft.com/office/officeart/2016/7/layout/RepeatingBendingProcessNew"/>
    <dgm:cxn modelId="{55AECFB0-1E2B-4BE3-8406-FF045532B027}" type="presOf" srcId="{65578B79-2DC6-44E3-AEE7-3EF59A9D31F5}" destId="{7471EDDE-A986-44BC-BC24-A5D982CC701C}" srcOrd="0" destOrd="0" presId="urn:microsoft.com/office/officeart/2016/7/layout/RepeatingBendingProcessNew"/>
    <dgm:cxn modelId="{06F818D7-4D80-4158-8641-9228D6B0B364}" type="presOf" srcId="{A05FD9F7-E3F2-4081-A8A6-26F5D15F857B}" destId="{B47D2C30-FA5E-4136-ABFE-E8FB6F5A4E44}" srcOrd="0" destOrd="0" presId="urn:microsoft.com/office/officeart/2016/7/layout/RepeatingBendingProcessNew"/>
    <dgm:cxn modelId="{8D8708E0-CC18-4D15-84CF-03C44C580F81}" srcId="{5CBD3778-D678-4FAE-B71D-A019FFEE1C90}" destId="{4A7DBBEC-B59D-492F-A910-A34CBA70E598}" srcOrd="3" destOrd="0" parTransId="{49C58779-496E-49C1-96D2-AE52BFF66561}" sibTransId="{21737A7C-8C56-497C-BD25-74C4BB7A36A4}"/>
    <dgm:cxn modelId="{D503D8E5-1884-4011-BC55-1BD27110E98E}" type="presOf" srcId="{892C0E82-240D-4859-B23F-F884628E6944}" destId="{ACE6C66C-2B59-4AB5-99E0-98F4B7D46B4B}" srcOrd="1" destOrd="0" presId="urn:microsoft.com/office/officeart/2016/7/layout/RepeatingBendingProcessNew"/>
    <dgm:cxn modelId="{EFEFB7F3-7147-4F17-B715-FCD6E5A76C93}" type="presOf" srcId="{26D4C895-EC16-4402-9831-05A105D4EFDD}" destId="{4F692A09-5E48-4490-ABDF-99F336A2EE5A}" srcOrd="0" destOrd="0" presId="urn:microsoft.com/office/officeart/2016/7/layout/RepeatingBendingProcessNew"/>
    <dgm:cxn modelId="{9AA471FC-AF4B-47CC-A7EA-E3EED126E8E9}" srcId="{5CBD3778-D678-4FAE-B71D-A019FFEE1C90}" destId="{376F2F09-EDF7-47E4-BEAD-AAE1A5D725F4}" srcOrd="0" destOrd="0" parTransId="{B800EBF2-6813-42F2-BEFC-B174A675D196}" sibTransId="{A05FD9F7-E3F2-4081-A8A6-26F5D15F857B}"/>
    <dgm:cxn modelId="{B0DD8FEC-BAFE-4ED9-BD49-A73CB27E6E78}" type="presParOf" srcId="{DA93F1CF-17A1-44B8-9042-531BE7F25E24}" destId="{2EFA9781-93B6-4743-B2DD-E25C2B968BAC}" srcOrd="0" destOrd="0" presId="urn:microsoft.com/office/officeart/2016/7/layout/RepeatingBendingProcessNew"/>
    <dgm:cxn modelId="{96538804-79CB-4F9F-94C7-4D6B1CE54BED}" type="presParOf" srcId="{DA93F1CF-17A1-44B8-9042-531BE7F25E24}" destId="{B47D2C30-FA5E-4136-ABFE-E8FB6F5A4E44}" srcOrd="1" destOrd="0" presId="urn:microsoft.com/office/officeart/2016/7/layout/RepeatingBendingProcessNew"/>
    <dgm:cxn modelId="{5B1EF4D1-9698-4839-A2E6-5F48E7BBE800}" type="presParOf" srcId="{B47D2C30-FA5E-4136-ABFE-E8FB6F5A4E44}" destId="{C92B73B4-D757-4F35-BBCC-12B49F435E5D}" srcOrd="0" destOrd="0" presId="urn:microsoft.com/office/officeart/2016/7/layout/RepeatingBendingProcessNew"/>
    <dgm:cxn modelId="{F9E27BB8-848E-46A2-AFC0-77A5A40AC109}" type="presParOf" srcId="{DA93F1CF-17A1-44B8-9042-531BE7F25E24}" destId="{C8A8884D-E7A9-4783-9E76-0A01CD04DDAE}" srcOrd="2" destOrd="0" presId="urn:microsoft.com/office/officeart/2016/7/layout/RepeatingBendingProcessNew"/>
    <dgm:cxn modelId="{43FDA034-8464-481F-878B-62A27C944FA5}" type="presParOf" srcId="{DA93F1CF-17A1-44B8-9042-531BE7F25E24}" destId="{4F692A09-5E48-4490-ABDF-99F336A2EE5A}" srcOrd="3" destOrd="0" presId="urn:microsoft.com/office/officeart/2016/7/layout/RepeatingBendingProcessNew"/>
    <dgm:cxn modelId="{B9B264F8-AEA8-463E-AA0D-5B714DC0C6B6}" type="presParOf" srcId="{4F692A09-5E48-4490-ABDF-99F336A2EE5A}" destId="{3A7149CD-275B-4654-A7F2-20A95AA42AFD}" srcOrd="0" destOrd="0" presId="urn:microsoft.com/office/officeart/2016/7/layout/RepeatingBendingProcessNew"/>
    <dgm:cxn modelId="{AF1EF2CD-B27A-4EF9-9CF8-9CC74832C182}" type="presParOf" srcId="{DA93F1CF-17A1-44B8-9042-531BE7F25E24}" destId="{7471EDDE-A986-44BC-BC24-A5D982CC701C}" srcOrd="4" destOrd="0" presId="urn:microsoft.com/office/officeart/2016/7/layout/RepeatingBendingProcessNew"/>
    <dgm:cxn modelId="{4AB27BE4-C916-498C-B6E4-FB3CD9696914}" type="presParOf" srcId="{DA93F1CF-17A1-44B8-9042-531BE7F25E24}" destId="{EE15A6C1-F7E6-4EF2-8F7C-FBE6AFE7BF76}" srcOrd="5" destOrd="0" presId="urn:microsoft.com/office/officeart/2016/7/layout/RepeatingBendingProcessNew"/>
    <dgm:cxn modelId="{B7E330A1-580D-49AD-9EEF-0BC9F8E8E6FE}" type="presParOf" srcId="{EE15A6C1-F7E6-4EF2-8F7C-FBE6AFE7BF76}" destId="{ACE6C66C-2B59-4AB5-99E0-98F4B7D46B4B}" srcOrd="0" destOrd="0" presId="urn:microsoft.com/office/officeart/2016/7/layout/RepeatingBendingProcessNew"/>
    <dgm:cxn modelId="{60533457-5296-484A-A40A-15DD0F815DED}" type="presParOf" srcId="{DA93F1CF-17A1-44B8-9042-531BE7F25E24}" destId="{D9FD1153-CA03-43A3-91B5-515EE99B3184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2DAA6-786F-41EB-8BD4-2B41F87EA2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F4C4FE-B719-4A4F-803D-AA5495223B76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Select</a:t>
          </a:r>
          <a:r>
            <a:rPr lang="en-US"/>
            <a:t> a possible venue for publication or presentation</a:t>
          </a:r>
          <a:r>
            <a:rPr lang="en-US">
              <a:latin typeface="Calibri Light" panose="020F0302020204030204"/>
            </a:rPr>
            <a:t> of</a:t>
          </a:r>
          <a:r>
            <a:rPr lang="en-US"/>
            <a:t> each paper. </a:t>
          </a:r>
        </a:p>
      </dgm:t>
    </dgm:pt>
    <dgm:pt modelId="{254B855E-7447-4CD5-B26E-FB22254D8B19}" type="parTrans" cxnId="{DD492072-3365-42A6-93BF-8944F4506DC1}">
      <dgm:prSet/>
      <dgm:spPr/>
      <dgm:t>
        <a:bodyPr/>
        <a:lstStyle/>
        <a:p>
          <a:endParaRPr lang="en-US"/>
        </a:p>
      </dgm:t>
    </dgm:pt>
    <dgm:pt modelId="{19DC53DF-2CE6-4FC8-9439-A86CC03AE725}" type="sibTrans" cxnId="{DD492072-3365-42A6-93BF-8944F4506DC1}">
      <dgm:prSet/>
      <dgm:spPr/>
      <dgm:t>
        <a:bodyPr/>
        <a:lstStyle/>
        <a:p>
          <a:endParaRPr lang="en-US"/>
        </a:p>
      </dgm:t>
    </dgm:pt>
    <dgm:pt modelId="{677A8DE4-8E81-4E9A-9F1F-5288CBDE48B1}">
      <dgm:prSet/>
      <dgm:spPr/>
      <dgm:t>
        <a:bodyPr/>
        <a:lstStyle/>
        <a:p>
          <a:pPr rtl="0"/>
          <a:r>
            <a:rPr lang="en-US"/>
            <a:t>These</a:t>
          </a:r>
          <a:r>
            <a:rPr lang="en-US">
              <a:latin typeface="Calibri Light" panose="020F0302020204030204"/>
            </a:rPr>
            <a:t> provide</a:t>
          </a:r>
          <a:r>
            <a:rPr lang="en-US"/>
            <a:t> guidelines and directives to revise your papers.</a:t>
          </a:r>
        </a:p>
      </dgm:t>
    </dgm:pt>
    <dgm:pt modelId="{3C8B4B96-DB5E-4565-BBAD-F162F4ABD67C}" type="parTrans" cxnId="{ED0B89DC-9306-465A-8105-04A5EC568C6D}">
      <dgm:prSet/>
      <dgm:spPr/>
      <dgm:t>
        <a:bodyPr/>
        <a:lstStyle/>
        <a:p>
          <a:endParaRPr lang="en-US"/>
        </a:p>
      </dgm:t>
    </dgm:pt>
    <dgm:pt modelId="{EAF5D706-BD9A-4F3E-AE6F-66B440047964}" type="sibTrans" cxnId="{ED0B89DC-9306-465A-8105-04A5EC568C6D}">
      <dgm:prSet/>
      <dgm:spPr/>
      <dgm:t>
        <a:bodyPr/>
        <a:lstStyle/>
        <a:p>
          <a:endParaRPr lang="en-US"/>
        </a:p>
      </dgm:t>
    </dgm:pt>
    <dgm:pt modelId="{D768D18C-443E-4401-85A1-7B8B6AFBCD5F}" type="pres">
      <dgm:prSet presAssocID="{1602DAA6-786F-41EB-8BD4-2B41F87EA2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D25875-3C43-41A4-8ADB-242C36AD1899}" type="pres">
      <dgm:prSet presAssocID="{C4F4C4FE-B719-4A4F-803D-AA5495223B76}" presName="hierRoot1" presStyleCnt="0"/>
      <dgm:spPr/>
    </dgm:pt>
    <dgm:pt modelId="{3DC1A732-9386-4A13-BD6A-1F636496FC0D}" type="pres">
      <dgm:prSet presAssocID="{C4F4C4FE-B719-4A4F-803D-AA5495223B76}" presName="composite" presStyleCnt="0"/>
      <dgm:spPr/>
    </dgm:pt>
    <dgm:pt modelId="{78F77789-9AEF-4ACE-BC03-3B98294512D5}" type="pres">
      <dgm:prSet presAssocID="{C4F4C4FE-B719-4A4F-803D-AA5495223B76}" presName="background" presStyleLbl="node0" presStyleIdx="0" presStyleCnt="2"/>
      <dgm:spPr/>
    </dgm:pt>
    <dgm:pt modelId="{7325D41D-DF05-4732-AAB2-E95BDE8E954B}" type="pres">
      <dgm:prSet presAssocID="{C4F4C4FE-B719-4A4F-803D-AA5495223B76}" presName="text" presStyleLbl="fgAcc0" presStyleIdx="0" presStyleCnt="2">
        <dgm:presLayoutVars>
          <dgm:chPref val="3"/>
        </dgm:presLayoutVars>
      </dgm:prSet>
      <dgm:spPr/>
    </dgm:pt>
    <dgm:pt modelId="{07CA70E2-08AC-40EE-BA60-BD7E48DE54E0}" type="pres">
      <dgm:prSet presAssocID="{C4F4C4FE-B719-4A4F-803D-AA5495223B76}" presName="hierChild2" presStyleCnt="0"/>
      <dgm:spPr/>
    </dgm:pt>
    <dgm:pt modelId="{ACF7DB0A-B373-48E6-9B62-873E58B901D1}" type="pres">
      <dgm:prSet presAssocID="{677A8DE4-8E81-4E9A-9F1F-5288CBDE48B1}" presName="hierRoot1" presStyleCnt="0"/>
      <dgm:spPr/>
    </dgm:pt>
    <dgm:pt modelId="{9EDF7554-4403-430E-9F3B-F77DFB9C81FE}" type="pres">
      <dgm:prSet presAssocID="{677A8DE4-8E81-4E9A-9F1F-5288CBDE48B1}" presName="composite" presStyleCnt="0"/>
      <dgm:spPr/>
    </dgm:pt>
    <dgm:pt modelId="{A45A216E-A010-42A8-96EF-02F25BEFC16F}" type="pres">
      <dgm:prSet presAssocID="{677A8DE4-8E81-4E9A-9F1F-5288CBDE48B1}" presName="background" presStyleLbl="node0" presStyleIdx="1" presStyleCnt="2"/>
      <dgm:spPr/>
    </dgm:pt>
    <dgm:pt modelId="{9148D28D-FA73-4EAD-B514-97DFC37404DC}" type="pres">
      <dgm:prSet presAssocID="{677A8DE4-8E81-4E9A-9F1F-5288CBDE48B1}" presName="text" presStyleLbl="fgAcc0" presStyleIdx="1" presStyleCnt="2">
        <dgm:presLayoutVars>
          <dgm:chPref val="3"/>
        </dgm:presLayoutVars>
      </dgm:prSet>
      <dgm:spPr/>
    </dgm:pt>
    <dgm:pt modelId="{62D3FE49-7850-4DAC-8099-12B41A54F25A}" type="pres">
      <dgm:prSet presAssocID="{677A8DE4-8E81-4E9A-9F1F-5288CBDE48B1}" presName="hierChild2" presStyleCnt="0"/>
      <dgm:spPr/>
    </dgm:pt>
  </dgm:ptLst>
  <dgm:cxnLst>
    <dgm:cxn modelId="{EE18EF6D-DB10-469A-BA9C-18CD05380ED0}" type="presOf" srcId="{C4F4C4FE-B719-4A4F-803D-AA5495223B76}" destId="{7325D41D-DF05-4732-AAB2-E95BDE8E954B}" srcOrd="0" destOrd="0" presId="urn:microsoft.com/office/officeart/2005/8/layout/hierarchy1"/>
    <dgm:cxn modelId="{DD492072-3365-42A6-93BF-8944F4506DC1}" srcId="{1602DAA6-786F-41EB-8BD4-2B41F87EA28B}" destId="{C4F4C4FE-B719-4A4F-803D-AA5495223B76}" srcOrd="0" destOrd="0" parTransId="{254B855E-7447-4CD5-B26E-FB22254D8B19}" sibTransId="{19DC53DF-2CE6-4FC8-9439-A86CC03AE725}"/>
    <dgm:cxn modelId="{257B3C72-35D7-4900-9147-E0DCB90F35DF}" type="presOf" srcId="{1602DAA6-786F-41EB-8BD4-2B41F87EA28B}" destId="{D768D18C-443E-4401-85A1-7B8B6AFBCD5F}" srcOrd="0" destOrd="0" presId="urn:microsoft.com/office/officeart/2005/8/layout/hierarchy1"/>
    <dgm:cxn modelId="{350CC2A0-1B63-46D0-A9D7-E915EA9585A2}" type="presOf" srcId="{677A8DE4-8E81-4E9A-9F1F-5288CBDE48B1}" destId="{9148D28D-FA73-4EAD-B514-97DFC37404DC}" srcOrd="0" destOrd="0" presId="urn:microsoft.com/office/officeart/2005/8/layout/hierarchy1"/>
    <dgm:cxn modelId="{ED0B89DC-9306-465A-8105-04A5EC568C6D}" srcId="{1602DAA6-786F-41EB-8BD4-2B41F87EA28B}" destId="{677A8DE4-8E81-4E9A-9F1F-5288CBDE48B1}" srcOrd="1" destOrd="0" parTransId="{3C8B4B96-DB5E-4565-BBAD-F162F4ABD67C}" sibTransId="{EAF5D706-BD9A-4F3E-AE6F-66B440047964}"/>
    <dgm:cxn modelId="{A09039E7-D43D-4461-97F3-FB0D3BFE9B4D}" type="presParOf" srcId="{D768D18C-443E-4401-85A1-7B8B6AFBCD5F}" destId="{C3D25875-3C43-41A4-8ADB-242C36AD1899}" srcOrd="0" destOrd="0" presId="urn:microsoft.com/office/officeart/2005/8/layout/hierarchy1"/>
    <dgm:cxn modelId="{26559874-DE2E-4D3F-B4DC-4D3E8395CC47}" type="presParOf" srcId="{C3D25875-3C43-41A4-8ADB-242C36AD1899}" destId="{3DC1A732-9386-4A13-BD6A-1F636496FC0D}" srcOrd="0" destOrd="0" presId="urn:microsoft.com/office/officeart/2005/8/layout/hierarchy1"/>
    <dgm:cxn modelId="{AF82440A-0B8A-4419-80D4-2EA1554F167F}" type="presParOf" srcId="{3DC1A732-9386-4A13-BD6A-1F636496FC0D}" destId="{78F77789-9AEF-4ACE-BC03-3B98294512D5}" srcOrd="0" destOrd="0" presId="urn:microsoft.com/office/officeart/2005/8/layout/hierarchy1"/>
    <dgm:cxn modelId="{70A5F49C-8759-4EC2-AA1B-48BD3708F184}" type="presParOf" srcId="{3DC1A732-9386-4A13-BD6A-1F636496FC0D}" destId="{7325D41D-DF05-4732-AAB2-E95BDE8E954B}" srcOrd="1" destOrd="0" presId="urn:microsoft.com/office/officeart/2005/8/layout/hierarchy1"/>
    <dgm:cxn modelId="{BA419679-B9FB-46AE-9996-66EA70447967}" type="presParOf" srcId="{C3D25875-3C43-41A4-8ADB-242C36AD1899}" destId="{07CA70E2-08AC-40EE-BA60-BD7E48DE54E0}" srcOrd="1" destOrd="0" presId="urn:microsoft.com/office/officeart/2005/8/layout/hierarchy1"/>
    <dgm:cxn modelId="{E8788CDF-D804-4934-BB68-B0268C0CC1AE}" type="presParOf" srcId="{D768D18C-443E-4401-85A1-7B8B6AFBCD5F}" destId="{ACF7DB0A-B373-48E6-9B62-873E58B901D1}" srcOrd="1" destOrd="0" presId="urn:microsoft.com/office/officeart/2005/8/layout/hierarchy1"/>
    <dgm:cxn modelId="{F716BFDF-9EB6-4E8C-852E-EF4BD5AFC047}" type="presParOf" srcId="{ACF7DB0A-B373-48E6-9B62-873E58B901D1}" destId="{9EDF7554-4403-430E-9F3B-F77DFB9C81FE}" srcOrd="0" destOrd="0" presId="urn:microsoft.com/office/officeart/2005/8/layout/hierarchy1"/>
    <dgm:cxn modelId="{B497A120-4227-452F-9512-028E7E58096D}" type="presParOf" srcId="{9EDF7554-4403-430E-9F3B-F77DFB9C81FE}" destId="{A45A216E-A010-42A8-96EF-02F25BEFC16F}" srcOrd="0" destOrd="0" presId="urn:microsoft.com/office/officeart/2005/8/layout/hierarchy1"/>
    <dgm:cxn modelId="{664943B5-C496-4414-8502-C448F31973BF}" type="presParOf" srcId="{9EDF7554-4403-430E-9F3B-F77DFB9C81FE}" destId="{9148D28D-FA73-4EAD-B514-97DFC37404DC}" srcOrd="1" destOrd="0" presId="urn:microsoft.com/office/officeart/2005/8/layout/hierarchy1"/>
    <dgm:cxn modelId="{23FC3A77-A283-4A0F-9741-D56F77340E31}" type="presParOf" srcId="{ACF7DB0A-B373-48E6-9B62-873E58B901D1}" destId="{62D3FE49-7850-4DAC-8099-12B41A54F2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AA1D7-7E5E-404D-9D39-49E4DA12D1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08A4C0-CD8F-4020-829F-C44AC1766C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Professor Suggestions</a:t>
          </a:r>
        </a:p>
      </dgm:t>
    </dgm:pt>
    <dgm:pt modelId="{77771EBF-1025-4C0A-9B64-5F6FDC14C354}" type="parTrans" cxnId="{B69DA84B-8AAC-4432-935C-7694DF85AC20}">
      <dgm:prSet/>
      <dgm:spPr/>
      <dgm:t>
        <a:bodyPr/>
        <a:lstStyle/>
        <a:p>
          <a:endParaRPr lang="en-US"/>
        </a:p>
      </dgm:t>
    </dgm:pt>
    <dgm:pt modelId="{41619C6A-AC9D-42FF-92C0-4584C3F1F4AA}" type="sibTrans" cxnId="{B69DA84B-8AAC-4432-935C-7694DF85AC20}">
      <dgm:prSet/>
      <dgm:spPr/>
      <dgm:t>
        <a:bodyPr/>
        <a:lstStyle/>
        <a:p>
          <a:endParaRPr lang="en-US"/>
        </a:p>
      </dgm:t>
    </dgm:pt>
    <dgm:pt modelId="{A4A988F8-3ADE-4902-93C8-E689C0E03D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Venue Guidelines: Style/Formatting Changes</a:t>
          </a:r>
        </a:p>
      </dgm:t>
    </dgm:pt>
    <dgm:pt modelId="{2A96CF25-2FA4-4E54-870D-2F4368DD5523}" type="parTrans" cxnId="{1264E8C7-689E-4BCD-871C-75670DF2F6CC}">
      <dgm:prSet/>
      <dgm:spPr/>
      <dgm:t>
        <a:bodyPr/>
        <a:lstStyle/>
        <a:p>
          <a:endParaRPr lang="en-US"/>
        </a:p>
      </dgm:t>
    </dgm:pt>
    <dgm:pt modelId="{4068A3CB-409E-432F-A29E-41C39EC55C61}" type="sibTrans" cxnId="{1264E8C7-689E-4BCD-871C-75670DF2F6CC}">
      <dgm:prSet/>
      <dgm:spPr/>
      <dgm:t>
        <a:bodyPr/>
        <a:lstStyle/>
        <a:p>
          <a:endParaRPr lang="en-US"/>
        </a:p>
      </dgm:t>
    </dgm:pt>
    <dgm:pt modelId="{8BB0A773-A8B5-4380-A13A-57AFEF4ACF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Submission to the University Writing Center</a:t>
          </a:r>
        </a:p>
      </dgm:t>
    </dgm:pt>
    <dgm:pt modelId="{7BFA9ECE-39CE-46E9-BF38-D3700FFA70D6}" type="parTrans" cxnId="{D69BB7A4-5DDF-47AE-B340-4ED3F146E1B2}">
      <dgm:prSet/>
      <dgm:spPr/>
      <dgm:t>
        <a:bodyPr/>
        <a:lstStyle/>
        <a:p>
          <a:endParaRPr lang="en-US"/>
        </a:p>
      </dgm:t>
    </dgm:pt>
    <dgm:pt modelId="{8352B2C2-BCD6-447F-8061-1ABBB2E7B683}" type="sibTrans" cxnId="{D69BB7A4-5DDF-47AE-B340-4ED3F146E1B2}">
      <dgm:prSet/>
      <dgm:spPr/>
      <dgm:t>
        <a:bodyPr/>
        <a:lstStyle/>
        <a:p>
          <a:endParaRPr lang="en-US"/>
        </a:p>
      </dgm:t>
    </dgm:pt>
    <dgm:pt modelId="{ACB47932-1B78-4AE8-8DE3-94E90DE67A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Adding to the Word Count</a:t>
          </a:r>
        </a:p>
      </dgm:t>
    </dgm:pt>
    <dgm:pt modelId="{C0771567-CC38-4A32-8803-7A3DE106A6A4}" type="parTrans" cxnId="{5C4D6A9E-85CD-4D37-B633-FCD4E3909370}">
      <dgm:prSet/>
      <dgm:spPr/>
      <dgm:t>
        <a:bodyPr/>
        <a:lstStyle/>
        <a:p>
          <a:endParaRPr lang="en-US"/>
        </a:p>
      </dgm:t>
    </dgm:pt>
    <dgm:pt modelId="{D6262ACD-CF74-4857-939A-F7E47ACB974F}" type="sibTrans" cxnId="{5C4D6A9E-85CD-4D37-B633-FCD4E3909370}">
      <dgm:prSet/>
      <dgm:spPr/>
      <dgm:t>
        <a:bodyPr/>
        <a:lstStyle/>
        <a:p>
          <a:endParaRPr lang="en-US"/>
        </a:p>
      </dgm:t>
    </dgm:pt>
    <dgm:pt modelId="{00F02828-E643-402A-9A9D-9D990428D05D}" type="pres">
      <dgm:prSet presAssocID="{713AA1D7-7E5E-404D-9D39-49E4DA12D194}" presName="root" presStyleCnt="0">
        <dgm:presLayoutVars>
          <dgm:dir/>
          <dgm:resizeHandles val="exact"/>
        </dgm:presLayoutVars>
      </dgm:prSet>
      <dgm:spPr/>
    </dgm:pt>
    <dgm:pt modelId="{F98730BA-0401-4C0D-A5E6-CF652347930A}" type="pres">
      <dgm:prSet presAssocID="{6908A4C0-CD8F-4020-829F-C44AC1766C69}" presName="compNode" presStyleCnt="0"/>
      <dgm:spPr/>
    </dgm:pt>
    <dgm:pt modelId="{24AD4087-CEB8-4D8A-9AE8-359552462151}" type="pres">
      <dgm:prSet presAssocID="{6908A4C0-CD8F-4020-829F-C44AC1766C69}" presName="bgRect" presStyleLbl="bgShp" presStyleIdx="0" presStyleCnt="4"/>
      <dgm:spPr/>
    </dgm:pt>
    <dgm:pt modelId="{9F49CDB1-7E72-4A04-9BE9-D011E619B17A}" type="pres">
      <dgm:prSet presAssocID="{6908A4C0-CD8F-4020-829F-C44AC1766C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F215D7E-F7C3-465D-87CB-907163FCA9A8}" type="pres">
      <dgm:prSet presAssocID="{6908A4C0-CD8F-4020-829F-C44AC1766C69}" presName="spaceRect" presStyleCnt="0"/>
      <dgm:spPr/>
    </dgm:pt>
    <dgm:pt modelId="{31433D24-751E-4795-8C53-A3B8604094AC}" type="pres">
      <dgm:prSet presAssocID="{6908A4C0-CD8F-4020-829F-C44AC1766C69}" presName="parTx" presStyleLbl="revTx" presStyleIdx="0" presStyleCnt="4">
        <dgm:presLayoutVars>
          <dgm:chMax val="0"/>
          <dgm:chPref val="0"/>
        </dgm:presLayoutVars>
      </dgm:prSet>
      <dgm:spPr/>
    </dgm:pt>
    <dgm:pt modelId="{7B548DD0-A5D4-482F-9318-AB70DC442A37}" type="pres">
      <dgm:prSet presAssocID="{41619C6A-AC9D-42FF-92C0-4584C3F1F4AA}" presName="sibTrans" presStyleCnt="0"/>
      <dgm:spPr/>
    </dgm:pt>
    <dgm:pt modelId="{B6401F0A-7C45-4A66-90D4-65947B362E3B}" type="pres">
      <dgm:prSet presAssocID="{A4A988F8-3ADE-4902-93C8-E689C0E03D11}" presName="compNode" presStyleCnt="0"/>
      <dgm:spPr/>
    </dgm:pt>
    <dgm:pt modelId="{8212DA1A-B738-4A57-8BA9-2ACAB3F5C16B}" type="pres">
      <dgm:prSet presAssocID="{A4A988F8-3ADE-4902-93C8-E689C0E03D11}" presName="bgRect" presStyleLbl="bgShp" presStyleIdx="1" presStyleCnt="4"/>
      <dgm:spPr/>
    </dgm:pt>
    <dgm:pt modelId="{ABB096C4-08C5-4F20-8950-244CAE1901F4}" type="pres">
      <dgm:prSet presAssocID="{A4A988F8-3ADE-4902-93C8-E689C0E03D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5E07AF09-9465-4536-8183-C5B65EEDE895}" type="pres">
      <dgm:prSet presAssocID="{A4A988F8-3ADE-4902-93C8-E689C0E03D11}" presName="spaceRect" presStyleCnt="0"/>
      <dgm:spPr/>
    </dgm:pt>
    <dgm:pt modelId="{5F55EFF0-AA97-4D22-84E3-D4FFA838E576}" type="pres">
      <dgm:prSet presAssocID="{A4A988F8-3ADE-4902-93C8-E689C0E03D11}" presName="parTx" presStyleLbl="revTx" presStyleIdx="1" presStyleCnt="4">
        <dgm:presLayoutVars>
          <dgm:chMax val="0"/>
          <dgm:chPref val="0"/>
        </dgm:presLayoutVars>
      </dgm:prSet>
      <dgm:spPr/>
    </dgm:pt>
    <dgm:pt modelId="{4B0CD90E-2D1B-43A0-A139-9FAD1C17C317}" type="pres">
      <dgm:prSet presAssocID="{4068A3CB-409E-432F-A29E-41C39EC55C61}" presName="sibTrans" presStyleCnt="0"/>
      <dgm:spPr/>
    </dgm:pt>
    <dgm:pt modelId="{4FCD23A3-3931-4E97-86D6-39C415BBE78B}" type="pres">
      <dgm:prSet presAssocID="{8BB0A773-A8B5-4380-A13A-57AFEF4ACF4F}" presName="compNode" presStyleCnt="0"/>
      <dgm:spPr/>
    </dgm:pt>
    <dgm:pt modelId="{96019D29-182D-411E-A631-BF5E6D5DF0E4}" type="pres">
      <dgm:prSet presAssocID="{8BB0A773-A8B5-4380-A13A-57AFEF4ACF4F}" presName="bgRect" presStyleLbl="bgShp" presStyleIdx="2" presStyleCnt="4"/>
      <dgm:spPr/>
    </dgm:pt>
    <dgm:pt modelId="{5E67CBC3-449D-43DF-A826-6808C099560D}" type="pres">
      <dgm:prSet presAssocID="{8BB0A773-A8B5-4380-A13A-57AFEF4ACF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38C9321-4754-4B44-9C65-90072DB50145}" type="pres">
      <dgm:prSet presAssocID="{8BB0A773-A8B5-4380-A13A-57AFEF4ACF4F}" presName="spaceRect" presStyleCnt="0"/>
      <dgm:spPr/>
    </dgm:pt>
    <dgm:pt modelId="{83EEBE77-696A-48A8-B483-99CEF504EA9C}" type="pres">
      <dgm:prSet presAssocID="{8BB0A773-A8B5-4380-A13A-57AFEF4ACF4F}" presName="parTx" presStyleLbl="revTx" presStyleIdx="2" presStyleCnt="4">
        <dgm:presLayoutVars>
          <dgm:chMax val="0"/>
          <dgm:chPref val="0"/>
        </dgm:presLayoutVars>
      </dgm:prSet>
      <dgm:spPr/>
    </dgm:pt>
    <dgm:pt modelId="{47AAEAA5-CE21-4DBE-A3DC-5C72B7100015}" type="pres">
      <dgm:prSet presAssocID="{8352B2C2-BCD6-447F-8061-1ABBB2E7B683}" presName="sibTrans" presStyleCnt="0"/>
      <dgm:spPr/>
    </dgm:pt>
    <dgm:pt modelId="{382C37E9-0FDB-47AD-A11A-16226CDFC609}" type="pres">
      <dgm:prSet presAssocID="{ACB47932-1B78-4AE8-8DE3-94E90DE67A86}" presName="compNode" presStyleCnt="0"/>
      <dgm:spPr/>
    </dgm:pt>
    <dgm:pt modelId="{A41F6AF8-EC2C-4B79-A0B2-9EB5CF0E0022}" type="pres">
      <dgm:prSet presAssocID="{ACB47932-1B78-4AE8-8DE3-94E90DE67A86}" presName="bgRect" presStyleLbl="bgShp" presStyleIdx="3" presStyleCnt="4"/>
      <dgm:spPr/>
    </dgm:pt>
    <dgm:pt modelId="{B744551B-2350-4223-B456-BF5661A93605}" type="pres">
      <dgm:prSet presAssocID="{ACB47932-1B78-4AE8-8DE3-94E90DE67A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CD13207-A417-4CDE-B32C-0AACA36B1AB8}" type="pres">
      <dgm:prSet presAssocID="{ACB47932-1B78-4AE8-8DE3-94E90DE67A86}" presName="spaceRect" presStyleCnt="0"/>
      <dgm:spPr/>
    </dgm:pt>
    <dgm:pt modelId="{81E1F2BD-FD2E-40B5-932D-915C9007B80D}" type="pres">
      <dgm:prSet presAssocID="{ACB47932-1B78-4AE8-8DE3-94E90DE67A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6E5B10C-04AA-4E46-88F9-DE69B8BA7218}" type="presOf" srcId="{8BB0A773-A8B5-4380-A13A-57AFEF4ACF4F}" destId="{83EEBE77-696A-48A8-B483-99CEF504EA9C}" srcOrd="0" destOrd="0" presId="urn:microsoft.com/office/officeart/2018/2/layout/IconVerticalSolidList"/>
    <dgm:cxn modelId="{B69DA84B-8AAC-4432-935C-7694DF85AC20}" srcId="{713AA1D7-7E5E-404D-9D39-49E4DA12D194}" destId="{6908A4C0-CD8F-4020-829F-C44AC1766C69}" srcOrd="0" destOrd="0" parTransId="{77771EBF-1025-4C0A-9B64-5F6FDC14C354}" sibTransId="{41619C6A-AC9D-42FF-92C0-4584C3F1F4AA}"/>
    <dgm:cxn modelId="{C3A0E854-090F-4AEF-A38C-24273B55EEB7}" type="presOf" srcId="{713AA1D7-7E5E-404D-9D39-49E4DA12D194}" destId="{00F02828-E643-402A-9A9D-9D990428D05D}" srcOrd="0" destOrd="0" presId="urn:microsoft.com/office/officeart/2018/2/layout/IconVerticalSolidList"/>
    <dgm:cxn modelId="{5FEA6656-9965-4A03-BA42-434EE7861655}" type="presOf" srcId="{A4A988F8-3ADE-4902-93C8-E689C0E03D11}" destId="{5F55EFF0-AA97-4D22-84E3-D4FFA838E576}" srcOrd="0" destOrd="0" presId="urn:microsoft.com/office/officeart/2018/2/layout/IconVerticalSolidList"/>
    <dgm:cxn modelId="{4D6CAE86-F16D-49A9-BF10-DAF28A0EB8D0}" type="presOf" srcId="{ACB47932-1B78-4AE8-8DE3-94E90DE67A86}" destId="{81E1F2BD-FD2E-40B5-932D-915C9007B80D}" srcOrd="0" destOrd="0" presId="urn:microsoft.com/office/officeart/2018/2/layout/IconVerticalSolidList"/>
    <dgm:cxn modelId="{7090EA8C-114F-48FD-B6DC-17753732A7F1}" type="presOf" srcId="{6908A4C0-CD8F-4020-829F-C44AC1766C69}" destId="{31433D24-751E-4795-8C53-A3B8604094AC}" srcOrd="0" destOrd="0" presId="urn:microsoft.com/office/officeart/2018/2/layout/IconVerticalSolidList"/>
    <dgm:cxn modelId="{5C4D6A9E-85CD-4D37-B633-FCD4E3909370}" srcId="{713AA1D7-7E5E-404D-9D39-49E4DA12D194}" destId="{ACB47932-1B78-4AE8-8DE3-94E90DE67A86}" srcOrd="3" destOrd="0" parTransId="{C0771567-CC38-4A32-8803-7A3DE106A6A4}" sibTransId="{D6262ACD-CF74-4857-939A-F7E47ACB974F}"/>
    <dgm:cxn modelId="{D69BB7A4-5DDF-47AE-B340-4ED3F146E1B2}" srcId="{713AA1D7-7E5E-404D-9D39-49E4DA12D194}" destId="{8BB0A773-A8B5-4380-A13A-57AFEF4ACF4F}" srcOrd="2" destOrd="0" parTransId="{7BFA9ECE-39CE-46E9-BF38-D3700FFA70D6}" sibTransId="{8352B2C2-BCD6-447F-8061-1ABBB2E7B683}"/>
    <dgm:cxn modelId="{1264E8C7-689E-4BCD-871C-75670DF2F6CC}" srcId="{713AA1D7-7E5E-404D-9D39-49E4DA12D194}" destId="{A4A988F8-3ADE-4902-93C8-E689C0E03D11}" srcOrd="1" destOrd="0" parTransId="{2A96CF25-2FA4-4E54-870D-2F4368DD5523}" sibTransId="{4068A3CB-409E-432F-A29E-41C39EC55C61}"/>
    <dgm:cxn modelId="{7A84E621-2134-492A-8219-F05E805A0942}" type="presParOf" srcId="{00F02828-E643-402A-9A9D-9D990428D05D}" destId="{F98730BA-0401-4C0D-A5E6-CF652347930A}" srcOrd="0" destOrd="0" presId="urn:microsoft.com/office/officeart/2018/2/layout/IconVerticalSolidList"/>
    <dgm:cxn modelId="{F6F43B68-679C-4992-BF4E-087CF43B93F2}" type="presParOf" srcId="{F98730BA-0401-4C0D-A5E6-CF652347930A}" destId="{24AD4087-CEB8-4D8A-9AE8-359552462151}" srcOrd="0" destOrd="0" presId="urn:microsoft.com/office/officeart/2018/2/layout/IconVerticalSolidList"/>
    <dgm:cxn modelId="{97971879-0671-4416-BD8C-037638E4428D}" type="presParOf" srcId="{F98730BA-0401-4C0D-A5E6-CF652347930A}" destId="{9F49CDB1-7E72-4A04-9BE9-D011E619B17A}" srcOrd="1" destOrd="0" presId="urn:microsoft.com/office/officeart/2018/2/layout/IconVerticalSolidList"/>
    <dgm:cxn modelId="{E350D0FA-5D76-438B-A7E8-47E7F7C2DB93}" type="presParOf" srcId="{F98730BA-0401-4C0D-A5E6-CF652347930A}" destId="{2F215D7E-F7C3-465D-87CB-907163FCA9A8}" srcOrd="2" destOrd="0" presId="urn:microsoft.com/office/officeart/2018/2/layout/IconVerticalSolidList"/>
    <dgm:cxn modelId="{FB729214-2192-453F-BF17-DFA99721C6D3}" type="presParOf" srcId="{F98730BA-0401-4C0D-A5E6-CF652347930A}" destId="{31433D24-751E-4795-8C53-A3B8604094AC}" srcOrd="3" destOrd="0" presId="urn:microsoft.com/office/officeart/2018/2/layout/IconVerticalSolidList"/>
    <dgm:cxn modelId="{E87C1E7C-BBD2-47FA-95B3-3DD0316AA85C}" type="presParOf" srcId="{00F02828-E643-402A-9A9D-9D990428D05D}" destId="{7B548DD0-A5D4-482F-9318-AB70DC442A37}" srcOrd="1" destOrd="0" presId="urn:microsoft.com/office/officeart/2018/2/layout/IconVerticalSolidList"/>
    <dgm:cxn modelId="{9BE1E4C9-DABC-49AB-A1A2-9E169A51129D}" type="presParOf" srcId="{00F02828-E643-402A-9A9D-9D990428D05D}" destId="{B6401F0A-7C45-4A66-90D4-65947B362E3B}" srcOrd="2" destOrd="0" presId="urn:microsoft.com/office/officeart/2018/2/layout/IconVerticalSolidList"/>
    <dgm:cxn modelId="{9AB53757-ACA2-4376-A18D-E839D06F7396}" type="presParOf" srcId="{B6401F0A-7C45-4A66-90D4-65947B362E3B}" destId="{8212DA1A-B738-4A57-8BA9-2ACAB3F5C16B}" srcOrd="0" destOrd="0" presId="urn:microsoft.com/office/officeart/2018/2/layout/IconVerticalSolidList"/>
    <dgm:cxn modelId="{DBF219FB-2A2E-4733-AF20-89C71E462700}" type="presParOf" srcId="{B6401F0A-7C45-4A66-90D4-65947B362E3B}" destId="{ABB096C4-08C5-4F20-8950-244CAE1901F4}" srcOrd="1" destOrd="0" presId="urn:microsoft.com/office/officeart/2018/2/layout/IconVerticalSolidList"/>
    <dgm:cxn modelId="{681CB96A-3E89-43DD-9D3F-7A1987D357D2}" type="presParOf" srcId="{B6401F0A-7C45-4A66-90D4-65947B362E3B}" destId="{5E07AF09-9465-4536-8183-C5B65EEDE895}" srcOrd="2" destOrd="0" presId="urn:microsoft.com/office/officeart/2018/2/layout/IconVerticalSolidList"/>
    <dgm:cxn modelId="{EAB4605A-F6CC-40D9-9FBE-21402FD96C1D}" type="presParOf" srcId="{B6401F0A-7C45-4A66-90D4-65947B362E3B}" destId="{5F55EFF0-AA97-4D22-84E3-D4FFA838E576}" srcOrd="3" destOrd="0" presId="urn:microsoft.com/office/officeart/2018/2/layout/IconVerticalSolidList"/>
    <dgm:cxn modelId="{60D5B3D0-851F-4A07-9D0D-F626FCECFBB7}" type="presParOf" srcId="{00F02828-E643-402A-9A9D-9D990428D05D}" destId="{4B0CD90E-2D1B-43A0-A139-9FAD1C17C317}" srcOrd="3" destOrd="0" presId="urn:microsoft.com/office/officeart/2018/2/layout/IconVerticalSolidList"/>
    <dgm:cxn modelId="{7A47D934-A46D-4E3E-BFEF-D12FDBB73C81}" type="presParOf" srcId="{00F02828-E643-402A-9A9D-9D990428D05D}" destId="{4FCD23A3-3931-4E97-86D6-39C415BBE78B}" srcOrd="4" destOrd="0" presId="urn:microsoft.com/office/officeart/2018/2/layout/IconVerticalSolidList"/>
    <dgm:cxn modelId="{1648A0EC-8BF1-42BA-90D4-D2B396148EC4}" type="presParOf" srcId="{4FCD23A3-3931-4E97-86D6-39C415BBE78B}" destId="{96019D29-182D-411E-A631-BF5E6D5DF0E4}" srcOrd="0" destOrd="0" presId="urn:microsoft.com/office/officeart/2018/2/layout/IconVerticalSolidList"/>
    <dgm:cxn modelId="{5805C87C-3C72-4D08-815F-09BA0498F92E}" type="presParOf" srcId="{4FCD23A3-3931-4E97-86D6-39C415BBE78B}" destId="{5E67CBC3-449D-43DF-A826-6808C099560D}" srcOrd="1" destOrd="0" presId="urn:microsoft.com/office/officeart/2018/2/layout/IconVerticalSolidList"/>
    <dgm:cxn modelId="{4B61BFF2-4873-4B01-B42E-1B4694DB9A9D}" type="presParOf" srcId="{4FCD23A3-3931-4E97-86D6-39C415BBE78B}" destId="{938C9321-4754-4B44-9C65-90072DB50145}" srcOrd="2" destOrd="0" presId="urn:microsoft.com/office/officeart/2018/2/layout/IconVerticalSolidList"/>
    <dgm:cxn modelId="{E00C0FB1-1A85-4588-9693-49CC249D1AFD}" type="presParOf" srcId="{4FCD23A3-3931-4E97-86D6-39C415BBE78B}" destId="{83EEBE77-696A-48A8-B483-99CEF504EA9C}" srcOrd="3" destOrd="0" presId="urn:microsoft.com/office/officeart/2018/2/layout/IconVerticalSolidList"/>
    <dgm:cxn modelId="{CD4B6455-E15A-486F-B4FD-6F432A515B73}" type="presParOf" srcId="{00F02828-E643-402A-9A9D-9D990428D05D}" destId="{47AAEAA5-CE21-4DBE-A3DC-5C72B7100015}" srcOrd="5" destOrd="0" presId="urn:microsoft.com/office/officeart/2018/2/layout/IconVerticalSolidList"/>
    <dgm:cxn modelId="{38E10274-E6AE-44A3-B435-8B6CB618FC49}" type="presParOf" srcId="{00F02828-E643-402A-9A9D-9D990428D05D}" destId="{382C37E9-0FDB-47AD-A11A-16226CDFC609}" srcOrd="6" destOrd="0" presId="urn:microsoft.com/office/officeart/2018/2/layout/IconVerticalSolidList"/>
    <dgm:cxn modelId="{FA2E3973-A7BC-47DD-8A19-58916A7517D0}" type="presParOf" srcId="{382C37E9-0FDB-47AD-A11A-16226CDFC609}" destId="{A41F6AF8-EC2C-4B79-A0B2-9EB5CF0E0022}" srcOrd="0" destOrd="0" presId="urn:microsoft.com/office/officeart/2018/2/layout/IconVerticalSolidList"/>
    <dgm:cxn modelId="{3D728BC1-50F3-4E36-9E7E-60619348AF8E}" type="presParOf" srcId="{382C37E9-0FDB-47AD-A11A-16226CDFC609}" destId="{B744551B-2350-4223-B456-BF5661A93605}" srcOrd="1" destOrd="0" presId="urn:microsoft.com/office/officeart/2018/2/layout/IconVerticalSolidList"/>
    <dgm:cxn modelId="{FC666319-96B9-4FC5-ADE6-5EC42E48E88D}" type="presParOf" srcId="{382C37E9-0FDB-47AD-A11A-16226CDFC609}" destId="{BCD13207-A417-4CDE-B32C-0AACA36B1AB8}" srcOrd="2" destOrd="0" presId="urn:microsoft.com/office/officeart/2018/2/layout/IconVerticalSolidList"/>
    <dgm:cxn modelId="{FEDD6AA5-6DA8-407F-B862-F5549D946AD2}" type="presParOf" srcId="{382C37E9-0FDB-47AD-A11A-16226CDFC609}" destId="{81E1F2BD-FD2E-40B5-932D-915C9007B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2C30-FA5E-4136-ABFE-E8FB6F5A4E44}">
      <dsp:nvSpPr>
        <dsp:cNvPr id="0" name=""/>
        <dsp:cNvSpPr/>
      </dsp:nvSpPr>
      <dsp:spPr>
        <a:xfrm>
          <a:off x="4886831" y="906273"/>
          <a:ext cx="698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59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7898" y="948347"/>
        <a:ext cx="36459" cy="7291"/>
      </dsp:txXfrm>
    </dsp:sp>
    <dsp:sp modelId="{2EFA9781-93B6-4743-B2DD-E25C2B968BAC}">
      <dsp:nvSpPr>
        <dsp:cNvPr id="0" name=""/>
        <dsp:cNvSpPr/>
      </dsp:nvSpPr>
      <dsp:spPr>
        <a:xfrm>
          <a:off x="1718226" y="872"/>
          <a:ext cx="3170405" cy="1902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52" tIns="163070" rIns="155352" bIns="1630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Contacting a Portfolio Director</a:t>
          </a:r>
        </a:p>
      </dsp:txBody>
      <dsp:txXfrm>
        <a:off x="1718226" y="872"/>
        <a:ext cx="3170405" cy="1902243"/>
      </dsp:txXfrm>
    </dsp:sp>
    <dsp:sp modelId="{4F692A09-5E48-4490-ABDF-99F336A2EE5A}">
      <dsp:nvSpPr>
        <dsp:cNvPr id="0" name=""/>
        <dsp:cNvSpPr/>
      </dsp:nvSpPr>
      <dsp:spPr>
        <a:xfrm>
          <a:off x="3303428" y="1901315"/>
          <a:ext cx="3899598" cy="698593"/>
        </a:xfrm>
        <a:custGeom>
          <a:avLst/>
          <a:gdLst/>
          <a:ahLst/>
          <a:cxnLst/>
          <a:rect l="0" t="0" r="0" b="0"/>
          <a:pathLst>
            <a:path>
              <a:moveTo>
                <a:pt x="3899598" y="0"/>
              </a:moveTo>
              <a:lnTo>
                <a:pt x="3899598" y="366396"/>
              </a:lnTo>
              <a:lnTo>
                <a:pt x="0" y="366396"/>
              </a:lnTo>
              <a:lnTo>
                <a:pt x="0" y="698593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4048" y="2246966"/>
        <a:ext cx="198359" cy="7291"/>
      </dsp:txXfrm>
    </dsp:sp>
    <dsp:sp modelId="{C8A8884D-E7A9-4783-9E76-0A01CD04DDAE}">
      <dsp:nvSpPr>
        <dsp:cNvPr id="0" name=""/>
        <dsp:cNvSpPr/>
      </dsp:nvSpPr>
      <dsp:spPr>
        <a:xfrm>
          <a:off x="5617824" y="872"/>
          <a:ext cx="3170405" cy="190224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52" tIns="163070" rIns="155352" bIns="1630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Selecting Papers</a:t>
          </a:r>
        </a:p>
      </dsp:txBody>
      <dsp:txXfrm>
        <a:off x="5617824" y="872"/>
        <a:ext cx="3170405" cy="1902243"/>
      </dsp:txXfrm>
    </dsp:sp>
    <dsp:sp modelId="{EE15A6C1-F7E6-4EF2-8F7C-FBE6AFE7BF76}">
      <dsp:nvSpPr>
        <dsp:cNvPr id="0" name=""/>
        <dsp:cNvSpPr/>
      </dsp:nvSpPr>
      <dsp:spPr>
        <a:xfrm>
          <a:off x="4886831" y="3537710"/>
          <a:ext cx="6985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59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7898" y="3579784"/>
        <a:ext cx="36459" cy="7291"/>
      </dsp:txXfrm>
    </dsp:sp>
    <dsp:sp modelId="{7471EDDE-A986-44BC-BC24-A5D982CC701C}">
      <dsp:nvSpPr>
        <dsp:cNvPr id="0" name=""/>
        <dsp:cNvSpPr/>
      </dsp:nvSpPr>
      <dsp:spPr>
        <a:xfrm>
          <a:off x="1718226" y="2632308"/>
          <a:ext cx="3170405" cy="190224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52" tIns="163070" rIns="155352" bIns="1630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Contacting Professors</a:t>
          </a:r>
        </a:p>
      </dsp:txBody>
      <dsp:txXfrm>
        <a:off x="1718226" y="2632308"/>
        <a:ext cx="3170405" cy="1902243"/>
      </dsp:txXfrm>
    </dsp:sp>
    <dsp:sp modelId="{D9FD1153-CA03-43A3-91B5-515EE99B3184}">
      <dsp:nvSpPr>
        <dsp:cNvPr id="0" name=""/>
        <dsp:cNvSpPr/>
      </dsp:nvSpPr>
      <dsp:spPr>
        <a:xfrm>
          <a:off x="5617824" y="2632308"/>
          <a:ext cx="3170405" cy="190224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52" tIns="163070" rIns="155352" bIns="1630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Setting Goals</a:t>
          </a:r>
        </a:p>
      </dsp:txBody>
      <dsp:txXfrm>
        <a:off x="5617824" y="2632308"/>
        <a:ext cx="3170405" cy="1902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77789-9AEF-4ACE-BC03-3B98294512D5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5D41D-DF05-4732-AAB2-E95BDE8E954B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Select</a:t>
          </a:r>
          <a:r>
            <a:rPr lang="en-US" sz="3500" kern="1200"/>
            <a:t> a possible venue for publication or presentation</a:t>
          </a:r>
          <a:r>
            <a:rPr lang="en-US" sz="3500" kern="1200">
              <a:latin typeface="Calibri Light" panose="020F0302020204030204"/>
            </a:rPr>
            <a:t> of</a:t>
          </a:r>
          <a:r>
            <a:rPr lang="en-US" sz="3500" kern="1200"/>
            <a:t> each paper. </a:t>
          </a:r>
        </a:p>
      </dsp:txBody>
      <dsp:txXfrm>
        <a:off x="706207" y="551349"/>
        <a:ext cx="4264426" cy="2647776"/>
      </dsp:txXfrm>
    </dsp:sp>
    <dsp:sp modelId="{A45A216E-A010-42A8-96EF-02F25BEFC16F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8D28D-FA73-4EAD-B514-97DFC37404DC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These</a:t>
          </a:r>
          <a:r>
            <a:rPr lang="en-US" sz="3500" kern="1200">
              <a:latin typeface="Calibri Light" panose="020F0302020204030204"/>
            </a:rPr>
            <a:t> provide</a:t>
          </a:r>
          <a:r>
            <a:rPr lang="en-US" sz="3500" kern="1200"/>
            <a:t> guidelines and directives to revise your papers.</a:t>
          </a:r>
        </a:p>
      </dsp:txBody>
      <dsp:txXfrm>
        <a:off x="6119647" y="551349"/>
        <a:ext cx="4264426" cy="2647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4087-CEB8-4D8A-9AE8-359552462151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CDB1-7E72-4A04-9BE9-D011E619B17A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33D24-751E-4795-8C53-A3B8604094AC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Professor Suggestions</a:t>
          </a:r>
        </a:p>
      </dsp:txBody>
      <dsp:txXfrm>
        <a:off x="1353781" y="2312"/>
        <a:ext cx="4915256" cy="1172105"/>
      </dsp:txXfrm>
    </dsp:sp>
    <dsp:sp modelId="{8212DA1A-B738-4A57-8BA9-2ACAB3F5C16B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096C4-08C5-4F20-8950-244CAE1901F4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5EFF0-AA97-4D22-84E3-D4FFA838E576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Venue Guidelines: Style/Formatting Changes</a:t>
          </a:r>
        </a:p>
      </dsp:txBody>
      <dsp:txXfrm>
        <a:off x="1353781" y="1467444"/>
        <a:ext cx="4915256" cy="1172105"/>
      </dsp:txXfrm>
    </dsp:sp>
    <dsp:sp modelId="{96019D29-182D-411E-A631-BF5E6D5DF0E4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7CBC3-449D-43DF-A826-6808C099560D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EBE77-696A-48A8-B483-99CEF504EA9C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Submission to the University Writing Center</a:t>
          </a:r>
        </a:p>
      </dsp:txBody>
      <dsp:txXfrm>
        <a:off x="1353781" y="2932575"/>
        <a:ext cx="4915256" cy="1172105"/>
      </dsp:txXfrm>
    </dsp:sp>
    <dsp:sp modelId="{A41F6AF8-EC2C-4B79-A0B2-9EB5CF0E0022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4551B-2350-4223-B456-BF5661A93605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F2BD-FD2E-40B5-932D-915C9007B80D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Adding to the Word Count</a:t>
          </a:r>
        </a:p>
      </dsp:txBody>
      <dsp:txXfrm>
        <a:off x="1353781" y="4397707"/>
        <a:ext cx="4915256" cy="117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D49E-7301-43C7-ACDD-C5848C7D3565}" type="datetimeFigureOut">
              <a:rPr lang="en-US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ED0F-BE42-4FD0-9EE4-A81FF2B8AB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Hello! Thank you for attending my presentation. I hope that it contains something for everyone – whether you are working on your own masters, have helped me achieve mine, or have just been curious what I've been up lately.</a:t>
            </a:r>
          </a:p>
          <a:p>
            <a:r>
              <a:rPr lang="en-US" dirty="0">
                <a:cs typeface="Calibri"/>
              </a:rPr>
              <a:t>You can type questions in the chat at any time, and I will pause for questions a few times during the presentation and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 panose="020F0502020204030204"/>
              </a:rPr>
              <a:t>On to the next paper: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This paper was more familiar to me. Since I had just written it the previous semester, I did not have to return to as many of the sources.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The biggest challenge was trying to find the primary sources for the quotes from Mansfield. I tried going to books from the library, but Percy suggested searchable Google books and that was MUCH easier!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My greatest revision here was switching and reworking the first two paragraphs so that the biographical info about Mansfield did not distract from the thesis.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also revised several paragraphs to strengthen my own critical voice over that of the sources.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** Go to the Paper**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Finally, This is the project I am most proud of because the revision looks very different from the original and I was able to use it in my classroom.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The most challenging part of this revision was adding the material about </a:t>
            </a:r>
            <a:r>
              <a:rPr lang="en-US" i="1" dirty="0"/>
              <a:t>Beloved</a:t>
            </a:r>
            <a:r>
              <a:rPr lang="en-US" dirty="0"/>
              <a:t>, but many of my sources had referenced </a:t>
            </a:r>
            <a:r>
              <a:rPr lang="en-US" i="1" dirty="0"/>
              <a:t>Beloved </a:t>
            </a:r>
            <a:r>
              <a:rPr lang="en-US" dirty="0"/>
              <a:t>anyway, so I did not have to add new sources, just refer back to my old ones. 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also had to add sections that would appeal to my students and introduce them to the texts. I was inspired to add music and video to the website because of how Dr. </a:t>
            </a:r>
            <a:r>
              <a:rPr lang="en-US" dirty="0" err="1"/>
              <a:t>Dubek</a:t>
            </a:r>
            <a:r>
              <a:rPr lang="en-US" dirty="0"/>
              <a:t> used them in her class and to create a multimodal piece.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had used Wix.com for another project in grad school, so I did not have to learn a completely new system in creating the website.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** Go first to the poster to talk about the argument, and then to the website.**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Overall, The Portfolio Project was challenging and rewarding.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enjoyed revisiting my favorite pieces and works of literature.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This process gave me a glimpse of the difference between a master's program, a doctoral program, and professional publication.</a:t>
            </a:r>
            <a:endParaRPr lang="en-US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You might think I would be glad to be done with the program, but it actually made me want to jump right into a doctoral program and even gave me an idea of the focus that I would choose.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(It would be the 20th century modernists that we read in Dr. Kostkowska's class.)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Most importantly, this portfolio process made me proud of the work I accomplished in grad school.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**Ask if there are any questions and end the screen share.**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>
                <a:cs typeface="Calibri" panose="020F0502020204030204"/>
              </a:rPr>
              <a:t>First of all, the process begins with:</a:t>
            </a: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Contacting a Portfolio Director - I selected Dr. </a:t>
            </a:r>
            <a:r>
              <a:rPr lang="en-US" dirty="0" err="1"/>
              <a:t>Dubek</a:t>
            </a:r>
            <a:r>
              <a:rPr lang="en-US" dirty="0"/>
              <a:t> because I </a:t>
            </a:r>
            <a:r>
              <a:rPr lang="en-US" dirty="0" err="1"/>
              <a:t>learrned</a:t>
            </a:r>
            <a:r>
              <a:rPr lang="en-US" dirty="0"/>
              <a:t> so much in her African-American Literature class and she is very organized.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Selecting Papers - Which I will talk about more on the next slide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Contacting Professors - I emailed each of the professors whose papers I chose and set up zoom meetings with two of them, Dr. </a:t>
            </a:r>
            <a:r>
              <a:rPr lang="en-US" dirty="0" err="1"/>
              <a:t>Dubek</a:t>
            </a:r>
            <a:r>
              <a:rPr lang="en-US" dirty="0"/>
              <a:t> and Dr. Hollings. Dr. </a:t>
            </a:r>
            <a:r>
              <a:rPr lang="en-US" dirty="0" err="1"/>
              <a:t>Kostkowska</a:t>
            </a:r>
            <a:r>
              <a:rPr lang="en-US" dirty="0"/>
              <a:t> preferred to communicate by email.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Then it was time for Setting Goals - Dr. </a:t>
            </a:r>
            <a:r>
              <a:rPr lang="en-US" dirty="0" err="1"/>
              <a:t>Dubek</a:t>
            </a:r>
            <a:r>
              <a:rPr lang="en-US" dirty="0"/>
              <a:t> met with me and was very helpful in creating a calendar for my work, basically a personal syllabus to provide mini-deadlines.  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I was advised to select papers/projects that showed the range of my graduate program. While these papers show a range of time period and genre, they are all literary papers.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Kate Chopin paper (late 19th cent) – my longest essay and represented a whole semester of work in my Research and Bib class.</a:t>
            </a:r>
            <a:endParaRPr lang="en-US" dirty="0">
              <a:cs typeface="Calibri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Katherine Mansfield (early 20th cent)– a literary analysis that I wrote last semester which challenged me to contribute a new idea or direction to the field of study.</a:t>
            </a:r>
            <a:endParaRPr lang="en-US" dirty="0">
              <a:cs typeface="Calibri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en-US" dirty="0"/>
              <a:t>Jesmyn Ward (early 21st cent) – this was a challenging project because it was a poster for Scholar's Day, not a paper, and that was a stretch for me academically.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One of the keys to completing the revisions for the portfolio papers is selecting a venue for possible publication or presentation.</a:t>
            </a:r>
          </a:p>
          <a:p>
            <a:r>
              <a:rPr lang="en-US" dirty="0">
                <a:cs typeface="Calibri"/>
              </a:rPr>
              <a:t>- These</a:t>
            </a:r>
            <a:r>
              <a:rPr lang="en-US" dirty="0"/>
              <a:t> are just "mock" venues, though, in that you do not have to actually submit the paper to them.</a:t>
            </a:r>
          </a:p>
          <a:p>
            <a:r>
              <a:rPr lang="en-US" dirty="0">
                <a:cs typeface="Calibri"/>
              </a:rPr>
              <a:t>- The venues then provide guidelines and directives to revise your papers, either through the prompts and questions or their formatting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Read the full title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met with Dr. Hollings about possible venues for this paper based on the subjects of Southern or Women's literature.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After we compiled a list, I read article abstracts from five or six different journals, including </a:t>
            </a:r>
            <a:r>
              <a:rPr lang="en-US" i="1" dirty="0"/>
              <a:t>Arizona Quarterly</a:t>
            </a:r>
            <a:r>
              <a:rPr lang="en-US" dirty="0"/>
              <a:t>, </a:t>
            </a:r>
            <a:r>
              <a:rPr lang="en-US" i="1" dirty="0"/>
              <a:t>Nineteenth Century American Literature and Culture</a:t>
            </a:r>
            <a:r>
              <a:rPr lang="en-US" dirty="0"/>
              <a:t>, and </a:t>
            </a:r>
            <a:r>
              <a:rPr lang="en-US" i="1" dirty="0"/>
              <a:t>Tulsa Studies in Women's Literature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decided on </a:t>
            </a:r>
            <a:r>
              <a:rPr lang="en-US" i="1" dirty="0"/>
              <a:t>Mississippi Quarterly</a:t>
            </a:r>
            <a:r>
              <a:rPr lang="en-US" dirty="0"/>
              <a:t> based on the abstracts I read and their call for "original scholarship in the humanities and social sciences dealing with the US South broadly defined."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also picked them partly because their "modified MLA style" formatting was easy to adapt to.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Read the full title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Originally this was going to be a shorter conference length paper, so I began by searching CFPs (calls for papers) on the Univ of Pennsylvania website.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Through this </a:t>
            </a:r>
            <a:r>
              <a:rPr lang="en-US" dirty="0" err="1"/>
              <a:t>serach</a:t>
            </a:r>
            <a:r>
              <a:rPr lang="en-US" dirty="0"/>
              <a:t>, I found the Katherine Mansfield Society's </a:t>
            </a:r>
            <a:r>
              <a:rPr lang="en-US" i="1" dirty="0"/>
              <a:t>Yearbook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Since 2022 is the centennial anniversary for the publication of </a:t>
            </a:r>
            <a:r>
              <a:rPr lang="en-US" i="1" dirty="0"/>
              <a:t>The Garden Party and Other Stories</a:t>
            </a:r>
            <a:r>
              <a:rPr lang="en-US" dirty="0"/>
              <a:t>, that is their focus for current submissions. 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Since this collection is the focus of my paper, it was a perfect fit, even though the length requirement was more than conference length.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So I converted the paper to a publication length piece as well.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Read the full title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This was originally a tri-fold poster for MTSU Scholar's Day 2020, but since Scholar's Day was converted to a digital format, I never did print the poster..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After researching this topic for Dr. </a:t>
            </a:r>
            <a:r>
              <a:rPr lang="en-US" dirty="0" err="1"/>
              <a:t>Dubek's</a:t>
            </a:r>
            <a:r>
              <a:rPr lang="en-US" dirty="0"/>
              <a:t> class, I decided to create a Magical Realism mini-unit for my AP Literature class using </a:t>
            </a:r>
            <a:r>
              <a:rPr lang="en-US" i="1" dirty="0"/>
              <a:t>Sing, Unburied, Sing</a:t>
            </a:r>
            <a:r>
              <a:rPr lang="en-US" dirty="0"/>
              <a:t> and </a:t>
            </a:r>
            <a:r>
              <a:rPr lang="en-US" i="1" dirty="0"/>
              <a:t>Beloved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 chose, after talking with Dr. </a:t>
            </a:r>
            <a:r>
              <a:rPr lang="en-US" dirty="0" err="1"/>
              <a:t>Dubek</a:t>
            </a:r>
            <a:r>
              <a:rPr lang="en-US" dirty="0"/>
              <a:t>, to re-mediate the poster into a website that I could use in my classroom to introduce my students to Magical Realism, help them select which novel to read, and share my research with them.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 had to adapt the material for a new audience and a new medium, as well as add material about </a:t>
            </a:r>
            <a:r>
              <a:rPr lang="en-US" i="1" dirty="0"/>
              <a:t>Beloved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>
                <a:cs typeface="Calibri" panose="020F0502020204030204"/>
              </a:rPr>
              <a:t>So then the actual Revision process began. I used each of the following to help me with my revisions:</a:t>
            </a: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Professor Suggestions – obtained through emails and zoom meetings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Style/Formatting changes – from the selected venues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The Writing Center suggestions – met via zoom with Percy and submitted both papers for document review, which was very helpful. It was great to get new eyes on the pieces after I had read them a dozen times.</a:t>
            </a:r>
            <a:endParaRPr lang="en-US" dirty="0">
              <a:cs typeface="Calibri"/>
            </a:endParaRPr>
          </a:p>
          <a:p>
            <a:pPr marL="285750" lvl="1" indent="-285750">
              <a:buFont typeface="Symbol"/>
              <a:buChar char="•"/>
            </a:pPr>
            <a:r>
              <a:rPr lang="en-US" dirty="0"/>
              <a:t>Adding to the Word Count – which was the hardest part, and the part where I did not quite succeed. Both papers still fall almost 500 words shy of the publication guidelines.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0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dirty="0">
                <a:cs typeface="Calibri" panose="020F0502020204030204"/>
              </a:rPr>
              <a:t>So now I would like to spend a short amount of time introducing you to the pieces I worked with. I know that most of you are not familiar with these specific works, so I will not be reading the whole paper to you, just giving an overview of my thesis and argument.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/>
              <a:t>This paper required the least amount of revision. 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/>
              <a:t>I clarified some vague or unclear sections, fixed the formatting of the paper based on Dr. Hollings' suggestions, and rephrased some sentences. In this part, I benefitted from having been through another full year of grad school since I wrote it, so I had learned a lot about style.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/>
              <a:t>The hardest thing about revising was also the time spent away, though. I had to reread the short story and some of the sources to refamiliarize myself with the material.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dirty="0">
                <a:cs typeface="Calibri"/>
              </a:rPr>
              <a:t>**Leave the PPT to show them the paper 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ED0F-BE42-4FD0-9EE4-A81FF2B8AB2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rfrois.com/2011/08/deep-read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oks Study Literature · Free photo on Pixabay">
            <a:extLst>
              <a:ext uri="{FF2B5EF4-FFF2-40B4-BE49-F238E27FC236}">
                <a16:creationId xmlns:a16="http://schemas.microsoft.com/office/drawing/2014/main" id="{14A3EE3B-53B3-478A-BECA-A6C68EA3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16" r="23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Portfolio Presentation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By: Lois Bennett</a:t>
            </a: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ED50-104E-4D2E-9A4F-9E71713E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Revisions: Katherine Mansfield Paper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82F9-BB8A-4CC7-9B71-694DC1FC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907" y="2692400"/>
            <a:ext cx="6586489" cy="2926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Full Title: </a:t>
            </a:r>
            <a:r>
              <a:rPr lang="en-US" sz="2000">
                <a:latin typeface="Calibri Light"/>
                <a:cs typeface="Calibri Light"/>
              </a:rPr>
              <a:t>A Dawning Awareness: Katherine Mansfield’s Approach to Coming of Age in “The Garden Party” and “The Voyage”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cs typeface="Calibri"/>
              </a:rPr>
              <a:t>Easier to Revise because it was more recent.</a:t>
            </a:r>
          </a:p>
          <a:p>
            <a:r>
              <a:rPr lang="en-US" sz="2000">
                <a:cs typeface="Calibri"/>
              </a:rPr>
              <a:t>Biggest challenge: finding the primary sources for the quotes from Mansfield. </a:t>
            </a:r>
          </a:p>
          <a:p>
            <a:r>
              <a:rPr lang="en-US" sz="2000">
                <a:cs typeface="Calibri"/>
              </a:rPr>
              <a:t>Greatest revision: reworking the first two paragraphs </a:t>
            </a:r>
          </a:p>
          <a:p>
            <a:r>
              <a:rPr lang="en-US" sz="2000">
                <a:cs typeface="Calibri"/>
              </a:rPr>
              <a:t>Revised to strengthen my own voice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5FB49B2-135A-4975-B17A-8D1D4C740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" r="802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7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0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E5A0-0A1D-43FF-A163-A4D64962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Revisions: Jesmyn Ward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F3D4-A3A8-4DDB-86B4-7BE00962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336" y="2861733"/>
            <a:ext cx="6586489" cy="2164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>
                <a:cs typeface="Calibri"/>
              </a:rPr>
              <a:t>Full Title</a:t>
            </a:r>
            <a:r>
              <a:rPr lang="en-US" sz="1700">
                <a:cs typeface="Calibri"/>
              </a:rPr>
              <a:t>: </a:t>
            </a:r>
            <a:r>
              <a:rPr lang="en-US" sz="1800">
                <a:ea typeface="+mn-lt"/>
                <a:cs typeface="+mn-lt"/>
              </a:rPr>
              <a:t>Magical Realism in Jesmyn Ward's </a:t>
            </a:r>
            <a:r>
              <a:rPr lang="en-US" sz="1800" i="1">
                <a:ea typeface="+mn-lt"/>
                <a:cs typeface="+mn-lt"/>
              </a:rPr>
              <a:t>Sing, Unburied, Sing</a:t>
            </a:r>
          </a:p>
          <a:p>
            <a:r>
              <a:rPr lang="en-US" sz="1800">
                <a:cs typeface="Calibri"/>
              </a:rPr>
              <a:t>This is the project I am most proud of. </a:t>
            </a:r>
            <a:endParaRPr lang="en-US" sz="1800" i="1">
              <a:cs typeface="Calibri"/>
            </a:endParaRPr>
          </a:p>
          <a:p>
            <a:r>
              <a:rPr lang="en-US" sz="1800">
                <a:cs typeface="Calibri"/>
              </a:rPr>
              <a:t>Most Challenging Element: adding the material about </a:t>
            </a:r>
            <a:r>
              <a:rPr lang="en-US" sz="1800" i="1">
                <a:cs typeface="Calibri"/>
              </a:rPr>
              <a:t>Beloved</a:t>
            </a:r>
          </a:p>
          <a:p>
            <a:r>
              <a:rPr lang="en-US" sz="1800">
                <a:cs typeface="Calibri"/>
              </a:rPr>
              <a:t>Added sections that would appeal to my students and introduce them to the texts. </a:t>
            </a:r>
            <a:endParaRPr lang="en-US">
              <a:cs typeface="Calibri"/>
            </a:endParaRPr>
          </a:p>
          <a:p>
            <a:r>
              <a:rPr lang="en-US" sz="1800">
                <a:cs typeface="Calibri"/>
              </a:rPr>
              <a:t>The Website: not completely new to me. </a:t>
            </a: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0DBAB43-23AE-406F-98BB-471160E2F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8" b="7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9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9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E49F5-3C7C-49B7-ABB6-535E0042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>
                <a:cs typeface="Calibri Light"/>
              </a:rPr>
              <a:t>Final Step: Reflection</a:t>
            </a:r>
            <a:endParaRPr lang="en-US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9301-02A9-477A-9D0E-52B54D65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" y="1989610"/>
            <a:ext cx="5680652" cy="40122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After completing your portfolio papers, you will need to write an essay about your revision experience, what you </a:t>
            </a:r>
            <a:r>
              <a:rPr lang="en-US" sz="1800">
                <a:cs typeface="Calibri"/>
              </a:rPr>
              <a:t>learned, and how you grew as a writer.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For myself, this process: </a:t>
            </a:r>
            <a:endParaRPr lang="en-US" sz="1800" dirty="0">
              <a:cs typeface="Calibri"/>
            </a:endParaRPr>
          </a:p>
          <a:p>
            <a:r>
              <a:rPr lang="en-US" sz="1800">
                <a:cs typeface="Calibri"/>
              </a:rPr>
              <a:t>Challenged and rewarded.</a:t>
            </a:r>
            <a:endParaRPr lang="en-US"/>
          </a:p>
          <a:p>
            <a:r>
              <a:rPr lang="en-US" sz="1800">
                <a:cs typeface="Calibri"/>
              </a:rPr>
              <a:t>Reflected my favorite pieces and works of literature.</a:t>
            </a:r>
            <a:endParaRPr lang="en-US"/>
          </a:p>
          <a:p>
            <a:r>
              <a:rPr lang="en-US" sz="1800" dirty="0">
                <a:cs typeface="Calibri"/>
              </a:rPr>
              <a:t>Showed</a:t>
            </a:r>
            <a:r>
              <a:rPr lang="en-US" sz="1800">
                <a:cs typeface="Calibri"/>
              </a:rPr>
              <a:t> me the difference between a master's program, a </a:t>
            </a:r>
            <a:r>
              <a:rPr lang="en-US" sz="1800" dirty="0">
                <a:cs typeface="Calibri"/>
              </a:rPr>
              <a:t>doctoral program, and professional publication.</a:t>
            </a:r>
            <a:endParaRPr lang="en-US" dirty="0"/>
          </a:p>
          <a:p>
            <a:r>
              <a:rPr lang="en-US" sz="1800" dirty="0">
                <a:cs typeface="Calibri"/>
              </a:rPr>
              <a:t>Made me interested a doctoral program and the focus that I would choose.</a:t>
            </a:r>
          </a:p>
          <a:p>
            <a:r>
              <a:rPr lang="en-US" sz="1800" dirty="0">
                <a:cs typeface="Calibri"/>
              </a:rPr>
              <a:t>Most importantly, this portfolio process made me proud of the work I accomplished in grad school.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1E9B2AA-7456-46A2-923F-248991AA0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398" r="11128" b="-1"/>
          <a:stretch/>
        </p:blipFill>
        <p:spPr>
          <a:xfrm>
            <a:off x="5977788" y="744923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C2234-0D50-4814-8529-D64D2534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The Beginning of the Portfolio Process</a:t>
            </a:r>
            <a:endParaRPr lang="en-US" sz="4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7CEBD26-45CF-48F5-80C1-67D04AD5D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89533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7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4741-8074-419D-9E90-A037334D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96"/>
            <a:ext cx="4953000" cy="683306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The Papers I Selected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D76E-0E2F-4EB5-821C-35D7BABB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387"/>
            <a:ext cx="10515600" cy="3081338"/>
          </a:xfrm>
          <a:solidFill>
            <a:srgbClr val="FFFFFF">
              <a:alpha val="81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Kate Chopin, "The No-Account Creole"</a:t>
            </a:r>
          </a:p>
          <a:p>
            <a:pPr marL="457200" lvl="1" indent="0">
              <a:buNone/>
            </a:pPr>
            <a:r>
              <a:rPr lang="en-US" sz="2800">
                <a:cs typeface="Calibri"/>
              </a:rPr>
              <a:t>Research and Bibliography, Dr. Marion Hollings, Fall 2019</a:t>
            </a:r>
          </a:p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Katherine Mansfield, "The Garden Party" and "The Voyage"</a:t>
            </a:r>
          </a:p>
          <a:p>
            <a:pPr marL="457200" lvl="1" indent="0">
              <a:buNone/>
            </a:pPr>
            <a:r>
              <a:rPr lang="en-US" sz="2800">
                <a:cs typeface="Calibri"/>
              </a:rPr>
              <a:t>Major British Writers, Dr. Justyna Kostkowska, Fall 2020</a:t>
            </a:r>
          </a:p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Jesmyn Ward – </a:t>
            </a:r>
            <a:r>
              <a:rPr lang="en-US" sz="3200" i="1">
                <a:cs typeface="Calibri"/>
              </a:rPr>
              <a:t>Sing, Unburied, Sing</a:t>
            </a:r>
          </a:p>
          <a:p>
            <a:pPr marL="457200" lvl="1" indent="0">
              <a:buNone/>
            </a:pPr>
            <a:r>
              <a:rPr lang="en-US" sz="2800">
                <a:cs typeface="Calibri"/>
              </a:rPr>
              <a:t> African-American Literature, Dr. Laura Dubek, Spring 2020</a:t>
            </a:r>
          </a:p>
        </p:txBody>
      </p:sp>
    </p:spTree>
    <p:extLst>
      <p:ext uri="{BB962C8B-B14F-4D97-AF65-F5344CB8AC3E}">
        <p14:creationId xmlns:p14="http://schemas.microsoft.com/office/powerpoint/2010/main" val="202576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54A74-5DDE-42C2-8B53-89BC74EB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Choosing a Venue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49CE09-CEF6-4028-95F9-6D7C8BD74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1102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79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80D74-AFCE-4BB6-B64A-96A54FF8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rgbClr val="724E45"/>
                </a:solidFill>
                <a:ea typeface="+mj-lt"/>
                <a:cs typeface="+mj-lt"/>
              </a:rPr>
              <a:t>Breaking the Local Color Barrier:  </a:t>
            </a:r>
            <a:br>
              <a:rPr lang="en-US" sz="2400">
                <a:solidFill>
                  <a:srgbClr val="724E45"/>
                </a:solidFill>
                <a:ea typeface="+mj-lt"/>
                <a:cs typeface="+mj-lt"/>
              </a:rPr>
            </a:br>
            <a:r>
              <a:rPr lang="en-US" sz="2400">
                <a:solidFill>
                  <a:srgbClr val="724E45"/>
                </a:solidFill>
                <a:ea typeface="+mj-lt"/>
                <a:cs typeface="+mj-lt"/>
              </a:rPr>
              <a:t>Kate Chopin’s Early and Lasting Reputation </a:t>
            </a:r>
          </a:p>
          <a:p>
            <a:r>
              <a:rPr lang="en-US" sz="2400">
                <a:solidFill>
                  <a:srgbClr val="724E45"/>
                </a:solidFill>
                <a:ea typeface="+mj-lt"/>
                <a:cs typeface="+mj-lt"/>
              </a:rPr>
              <a:t>as Seen through “A No-Account Creole”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28B4-B83A-467D-AE2A-ABA8AC59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791" y="2684252"/>
            <a:ext cx="6006192" cy="2017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solidFill>
                  <a:srgbClr val="724E45"/>
                </a:solidFill>
                <a:cs typeface="Calibri"/>
              </a:rPr>
              <a:t>Met with Dr. Hollings about possible venues </a:t>
            </a:r>
            <a:endParaRPr lang="en-US"/>
          </a:p>
          <a:p>
            <a:r>
              <a:rPr lang="en-US" sz="1900">
                <a:solidFill>
                  <a:srgbClr val="724E45"/>
                </a:solidFill>
                <a:cs typeface="Calibri"/>
              </a:rPr>
              <a:t>I read several article abstracts from five or six different journals. </a:t>
            </a:r>
          </a:p>
          <a:p>
            <a:r>
              <a:rPr lang="en-US" sz="1900">
                <a:solidFill>
                  <a:srgbClr val="724E45"/>
                </a:solidFill>
                <a:cs typeface="Calibri"/>
              </a:rPr>
              <a:t>Selected </a:t>
            </a:r>
            <a:r>
              <a:rPr lang="en-US" sz="1900" i="1">
                <a:solidFill>
                  <a:srgbClr val="724E45"/>
                </a:solidFill>
                <a:cs typeface="Calibri"/>
              </a:rPr>
              <a:t>Mississippi Quarterly</a:t>
            </a:r>
            <a:r>
              <a:rPr lang="en-US" sz="1900">
                <a:solidFill>
                  <a:srgbClr val="724E45"/>
                </a:solidFill>
                <a:cs typeface="Calibri"/>
              </a:rPr>
              <a:t> 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900">
                <a:solidFill>
                  <a:srgbClr val="724E45"/>
                </a:solidFill>
                <a:ea typeface="+mn-lt"/>
                <a:cs typeface="+mn-lt"/>
              </a:rPr>
              <a:t>They use "modified MLA style" formatting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724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D68F776C-CE95-4C72-9A83-12095F8D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29" y="779941"/>
            <a:ext cx="3559628" cy="52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8F47A-7C07-4CFE-9EFE-F1DDF6B8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206C55"/>
                </a:solidFill>
                <a:ea typeface="+mj-lt"/>
                <a:cs typeface="+mj-lt"/>
              </a:rPr>
              <a:t>A Dawning Awareness: Katherine Mansfield’s Approach to Coming of Age in “The Garden Party” and “The Voyage”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FE1E-FAE7-4FB1-99DE-9A11A7B2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58" y="2660061"/>
            <a:ext cx="6006192" cy="2234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206C55"/>
                </a:solidFill>
                <a:cs typeface="Calibri"/>
              </a:rPr>
              <a:t>Searched CFPs on the Univ of Pennsylvania website.</a:t>
            </a:r>
          </a:p>
          <a:p>
            <a:r>
              <a:rPr lang="en-US" sz="2000">
                <a:solidFill>
                  <a:srgbClr val="206C55"/>
                </a:solidFill>
                <a:cs typeface="Calibri"/>
              </a:rPr>
              <a:t>Located the Katherine Mansfield Society's </a:t>
            </a:r>
            <a:r>
              <a:rPr lang="en-US" sz="2000" i="1">
                <a:solidFill>
                  <a:srgbClr val="206C55"/>
                </a:solidFill>
                <a:cs typeface="Calibri"/>
              </a:rPr>
              <a:t>Yearbook</a:t>
            </a:r>
            <a:r>
              <a:rPr lang="en-US" sz="2000">
                <a:solidFill>
                  <a:srgbClr val="206C55"/>
                </a:solidFill>
                <a:cs typeface="Calibri"/>
              </a:rPr>
              <a:t>.</a:t>
            </a:r>
          </a:p>
          <a:p>
            <a:r>
              <a:rPr lang="en-US" sz="2000">
                <a:solidFill>
                  <a:srgbClr val="206C55"/>
                </a:solidFill>
                <a:cs typeface="Calibri"/>
              </a:rPr>
              <a:t>2022 is the centennial anniversary for the publication of </a:t>
            </a:r>
            <a:r>
              <a:rPr lang="en-US" sz="2000" i="1">
                <a:solidFill>
                  <a:srgbClr val="206C55"/>
                </a:solidFill>
                <a:cs typeface="Calibri"/>
              </a:rPr>
              <a:t>The Garden Party and Other Stories</a:t>
            </a:r>
          </a:p>
          <a:p>
            <a:r>
              <a:rPr lang="en-US" sz="2000">
                <a:solidFill>
                  <a:srgbClr val="206C55"/>
                </a:solidFill>
                <a:cs typeface="Calibri"/>
              </a:rPr>
              <a:t>Since this collection is the focus of my paper, it was a perfect fit.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206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AF2760-C188-4480-BA8B-9823202C5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1" r="1" b="456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7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32038-E7D2-41AF-BB87-5ADE2E83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9A7641"/>
                </a:solidFill>
                <a:cs typeface="Calibri Light"/>
              </a:rPr>
              <a:t>Magical Realism in Jesmyn Ward's </a:t>
            </a:r>
            <a:r>
              <a:rPr lang="en-US" sz="4100" i="1">
                <a:solidFill>
                  <a:srgbClr val="9A7641"/>
                </a:solidFill>
                <a:cs typeface="Calibri Light"/>
              </a:rPr>
              <a:t>Sing, Unburied, 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9EEA-8985-4D5B-B39F-98F9C643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25" y="2755614"/>
            <a:ext cx="6659334" cy="2222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9A7641"/>
                </a:solidFill>
                <a:cs typeface="Calibri"/>
              </a:rPr>
              <a:t>Originally a tri-fold poster for MTSU Scholar's Day 2020.</a:t>
            </a:r>
          </a:p>
          <a:p>
            <a:r>
              <a:rPr lang="en-US" sz="2000" dirty="0">
                <a:solidFill>
                  <a:srgbClr val="9A7641"/>
                </a:solidFill>
                <a:cs typeface="Calibri"/>
              </a:rPr>
              <a:t>I had decided to create a </a:t>
            </a:r>
            <a:r>
              <a:rPr lang="en-US" sz="2000" dirty="0">
                <a:solidFill>
                  <a:srgbClr val="9A7641"/>
                </a:solidFill>
                <a:ea typeface="+mn-lt"/>
                <a:cs typeface="+mn-lt"/>
              </a:rPr>
              <a:t>Magical Realism mini-unit for my AP Literature class using </a:t>
            </a:r>
            <a:r>
              <a:rPr lang="en-US" sz="2000" i="1" dirty="0">
                <a:solidFill>
                  <a:srgbClr val="9A7641"/>
                </a:solidFill>
                <a:cs typeface="Calibri"/>
              </a:rPr>
              <a:t>Sing, Unburied, Sing</a:t>
            </a:r>
            <a:r>
              <a:rPr lang="en-US" sz="2000" dirty="0">
                <a:solidFill>
                  <a:srgbClr val="9A7641"/>
                </a:solidFill>
                <a:cs typeface="Calibri"/>
              </a:rPr>
              <a:t> and </a:t>
            </a:r>
            <a:r>
              <a:rPr lang="en-US" sz="2000" i="1" dirty="0">
                <a:solidFill>
                  <a:srgbClr val="9A7641"/>
                </a:solidFill>
                <a:cs typeface="Calibri"/>
              </a:rPr>
              <a:t>Beloved</a:t>
            </a:r>
            <a:r>
              <a:rPr lang="en-US" sz="2000" dirty="0">
                <a:solidFill>
                  <a:srgbClr val="9A7641"/>
                </a:solidFill>
                <a:cs typeface="Calibri"/>
              </a:rPr>
              <a:t>.</a:t>
            </a:r>
          </a:p>
          <a:p>
            <a:r>
              <a:rPr lang="en-US" sz="2000" dirty="0">
                <a:solidFill>
                  <a:srgbClr val="9A7641"/>
                </a:solidFill>
                <a:cs typeface="Calibri"/>
              </a:rPr>
              <a:t>Venue: remediate the poster into a website for that unit.</a:t>
            </a:r>
          </a:p>
          <a:p>
            <a:r>
              <a:rPr lang="en-US" sz="2000" dirty="0">
                <a:solidFill>
                  <a:srgbClr val="9A7641"/>
                </a:solidFill>
                <a:cs typeface="Calibri"/>
              </a:rPr>
              <a:t>Methods: adapt the material for a new audience and a new medium.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9A7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9770580-446F-4D12-AC81-912BCFC86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172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82F2A-DFDE-4A41-AD64-0E5FB03F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The Revision Process</a:t>
            </a:r>
            <a:endParaRPr lang="en-US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095E5F7-85FA-4CAB-ACEC-7823B77A8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8485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202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FD65-2EDB-4427-87D3-C58F31B8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Revisions: Kate Chopin Paper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C4E9B-0519-4D9B-9BFA-02B17B0B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83" y="2801258"/>
            <a:ext cx="6386919" cy="27694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Calibri Light"/>
                <a:cs typeface="Calibri Light"/>
              </a:rPr>
              <a:t>Full Title:</a:t>
            </a:r>
            <a:r>
              <a:rPr lang="en-US" sz="2000">
                <a:latin typeface="Calibri Light"/>
                <a:cs typeface="Calibri Light"/>
              </a:rPr>
              <a:t> Breaking the Local Color Barrier: Kate Chopin’s Early and Lasting Reputation as Seen through “A No-Account Creole”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latin typeface="Calibri"/>
                <a:cs typeface="Calibri Light"/>
              </a:rPr>
              <a:t>Required the least amount of revision. 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latin typeface="Calibri"/>
                <a:cs typeface="Calibri Light"/>
              </a:rPr>
              <a:t>Clarified some vague or unclear sections, Fixed the formatting, Rephrased some sentences</a:t>
            </a:r>
            <a:endParaRPr lang="en-US">
              <a:latin typeface="Calibri"/>
              <a:cs typeface="Calibri" panose="020F0502020204030204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latin typeface="Calibri"/>
                <a:cs typeface="Calibri Light"/>
              </a:rPr>
              <a:t>Most challenging element: rereading the short story and some of the sources</a:t>
            </a:r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E3F8236-A7D7-441C-A324-D58203361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4" r="-1" b="13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9D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6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2284</Words>
  <Application>Microsoft Macintosh PowerPoint</Application>
  <PresentationFormat>Widescreen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Portfolio Presentation</vt:lpstr>
      <vt:lpstr>The Beginning of the Portfolio Process</vt:lpstr>
      <vt:lpstr>The Papers I Selected</vt:lpstr>
      <vt:lpstr>Choosing a Venue</vt:lpstr>
      <vt:lpstr>Breaking the Local Color Barrier:   Kate Chopin’s Early and Lasting Reputation  as Seen through “A No-Account Creole”</vt:lpstr>
      <vt:lpstr>A Dawning Awareness: Katherine Mansfield’s Approach to Coming of Age in “The Garden Party” and “The Voyage”</vt:lpstr>
      <vt:lpstr>Magical Realism in Jesmyn Ward's Sing, Unburied, Sing</vt:lpstr>
      <vt:lpstr>The Revision Process</vt:lpstr>
      <vt:lpstr>Revisions: Kate Chopin Paper</vt:lpstr>
      <vt:lpstr>Revisions: Katherine Mansfield Paper</vt:lpstr>
      <vt:lpstr>Revisions: Jesmyn Ward</vt:lpstr>
      <vt:lpstr>Final Step: Reflection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145</cp:revision>
  <dcterms:created xsi:type="dcterms:W3CDTF">2021-04-28T15:21:50Z</dcterms:created>
  <dcterms:modified xsi:type="dcterms:W3CDTF">2021-07-28T19:47:33Z</dcterms:modified>
</cp:coreProperties>
</file>